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77" r:id="rId2"/>
    <p:sldId id="261" r:id="rId3"/>
    <p:sldId id="278" r:id="rId4"/>
    <p:sldId id="262" r:id="rId5"/>
    <p:sldId id="263" r:id="rId6"/>
    <p:sldId id="279" r:id="rId7"/>
    <p:sldId id="280" r:id="rId8"/>
    <p:sldId id="281" r:id="rId9"/>
    <p:sldId id="282" r:id="rId10"/>
    <p:sldId id="283" r:id="rId11"/>
    <p:sldId id="284" r:id="rId12"/>
    <p:sldId id="285" r:id="rId13"/>
    <p:sldId id="286" r:id="rId14"/>
    <p:sldId id="302" r:id="rId15"/>
    <p:sldId id="303"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4" r:id="rId32"/>
    <p:sldId id="305" r:id="rId33"/>
    <p:sldId id="264"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1" r:id="rId48"/>
    <p:sldId id="320" r:id="rId49"/>
    <p:sldId id="306" r:id="rId50"/>
    <p:sldId id="266" r:id="rId51"/>
    <p:sldId id="267" r:id="rId52"/>
    <p:sldId id="268" r:id="rId53"/>
    <p:sldId id="269" r:id="rId54"/>
    <p:sldId id="270" r:id="rId55"/>
    <p:sldId id="271" r:id="rId56"/>
    <p:sldId id="272" r:id="rId57"/>
    <p:sldId id="273" r:id="rId58"/>
    <p:sldId id="274" r:id="rId59"/>
    <p:sldId id="275" r:id="rId60"/>
    <p:sldId id="276" r:id="rId61"/>
    <p:sldId id="322" r:id="rId62"/>
    <p:sldId id="323" r:id="rId63"/>
    <p:sldId id="324" r:id="rId64"/>
    <p:sldId id="325" r:id="rId6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6"/>
    <p:restoredTop sz="94687"/>
  </p:normalViewPr>
  <p:slideViewPr>
    <p:cSldViewPr snapToGrid="0" snapToObjects="1">
      <p:cViewPr varScale="1">
        <p:scale>
          <a:sx n="59" d="100"/>
          <a:sy n="59" d="100"/>
        </p:scale>
        <p:origin x="9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Roman"/>
        <a:ea typeface="Avenir Roman"/>
        <a:cs typeface="Avenir Roman"/>
        <a:sym typeface="Avenir Roman"/>
      </a:defRPr>
    </a:lvl1pPr>
    <a:lvl2pPr indent="228600" defTabSz="457200" latinLnBrk="0">
      <a:lnSpc>
        <a:spcPct val="125000"/>
      </a:lnSpc>
      <a:defRPr sz="2400">
        <a:latin typeface="Avenir Roman"/>
        <a:ea typeface="Avenir Roman"/>
        <a:cs typeface="Avenir Roman"/>
        <a:sym typeface="Avenir Roman"/>
      </a:defRPr>
    </a:lvl2pPr>
    <a:lvl3pPr indent="457200" defTabSz="457200" latinLnBrk="0">
      <a:lnSpc>
        <a:spcPct val="125000"/>
      </a:lnSpc>
      <a:defRPr sz="2400">
        <a:latin typeface="Avenir Roman"/>
        <a:ea typeface="Avenir Roman"/>
        <a:cs typeface="Avenir Roman"/>
        <a:sym typeface="Avenir Roman"/>
      </a:defRPr>
    </a:lvl3pPr>
    <a:lvl4pPr indent="685800" defTabSz="457200" latinLnBrk="0">
      <a:lnSpc>
        <a:spcPct val="125000"/>
      </a:lnSpc>
      <a:defRPr sz="2400">
        <a:latin typeface="Avenir Roman"/>
        <a:ea typeface="Avenir Roman"/>
        <a:cs typeface="Avenir Roman"/>
        <a:sym typeface="Avenir Roman"/>
      </a:defRPr>
    </a:lvl4pPr>
    <a:lvl5pPr indent="914400" defTabSz="457200" latinLnBrk="0">
      <a:lnSpc>
        <a:spcPct val="125000"/>
      </a:lnSpc>
      <a:defRPr sz="2400">
        <a:latin typeface="Avenir Roman"/>
        <a:ea typeface="Avenir Roman"/>
        <a:cs typeface="Avenir Roman"/>
        <a:sym typeface="Avenir Roman"/>
      </a:defRPr>
    </a:lvl5pPr>
    <a:lvl6pPr indent="1143000" defTabSz="457200" latinLnBrk="0">
      <a:lnSpc>
        <a:spcPct val="125000"/>
      </a:lnSpc>
      <a:defRPr sz="2400">
        <a:latin typeface="Avenir Roman"/>
        <a:ea typeface="Avenir Roman"/>
        <a:cs typeface="Avenir Roman"/>
        <a:sym typeface="Avenir Roman"/>
      </a:defRPr>
    </a:lvl6pPr>
    <a:lvl7pPr indent="1371600" defTabSz="457200" latinLnBrk="0">
      <a:lnSpc>
        <a:spcPct val="125000"/>
      </a:lnSpc>
      <a:defRPr sz="2400">
        <a:latin typeface="Avenir Roman"/>
        <a:ea typeface="Avenir Roman"/>
        <a:cs typeface="Avenir Roman"/>
        <a:sym typeface="Avenir Roman"/>
      </a:defRPr>
    </a:lvl7pPr>
    <a:lvl8pPr indent="1600200" defTabSz="457200" latinLnBrk="0">
      <a:lnSpc>
        <a:spcPct val="125000"/>
      </a:lnSpc>
      <a:defRPr sz="2400">
        <a:latin typeface="Avenir Roman"/>
        <a:ea typeface="Avenir Roman"/>
        <a:cs typeface="Avenir Roman"/>
        <a:sym typeface="Avenir Roman"/>
      </a:defRPr>
    </a:lvl8pPr>
    <a:lvl9pPr indent="1828800" defTabSz="457200" latinLnBrk="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half" idx="13"/>
          </p:nvPr>
        </p:nvSpPr>
        <p:spPr>
          <a:xfrm>
            <a:off x="2857500" y="698500"/>
            <a:ext cx="7302500" cy="53975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104900" y="6248400"/>
            <a:ext cx="10795000" cy="1397000"/>
          </a:xfrm>
          <a:prstGeom prst="rect">
            <a:avLst/>
          </a:prstGeom>
        </p:spPr>
        <p:txBody>
          <a:bodyPr/>
          <a:lstStyle/>
          <a:p>
            <a:r>
              <a:t>Title Text</a:t>
            </a:r>
          </a:p>
        </p:txBody>
      </p:sp>
      <p:sp>
        <p:nvSpPr>
          <p:cNvPr id="22" name="Body Level One…"/>
          <p:cNvSpPr txBox="1">
            <a:spLocks noGrp="1"/>
          </p:cNvSpPr>
          <p:nvPr>
            <p:ph type="body" sz="quarter" idx="1"/>
          </p:nvPr>
        </p:nvSpPr>
        <p:spPr>
          <a:xfrm>
            <a:off x="1104900" y="7632700"/>
            <a:ext cx="10795000" cy="13970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a:ln w="25400"/>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04900" y="3098800"/>
            <a:ext cx="10795000" cy="3556000"/>
          </a:xfrm>
          <a:prstGeom prst="rect">
            <a:avLst/>
          </a:prstGeom>
        </p:spPr>
        <p:txBody>
          <a:bodyPr/>
          <a:lstStyle>
            <a:lvl1pPr>
              <a:defRPr sz="6000"/>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3070" y="1432209"/>
            <a:ext cx="5461001" cy="6985001"/>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635000" y="1473200"/>
            <a:ext cx="5715000" cy="33147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635000" y="4940300"/>
            <a:ext cx="5715000" cy="36068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7581900" y="3022600"/>
            <a:ext cx="4318000" cy="571500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35900" y="626165"/>
            <a:ext cx="4508500" cy="4152901"/>
          </a:xfrm>
          <a:prstGeom prst="rect">
            <a:avLst/>
          </a:prstGeom>
          <a:ln w="9525">
            <a:round/>
          </a:ln>
        </p:spPr>
        <p:txBody>
          <a:bodyPr lIns="91439" tIns="45719" rIns="91439" bIns="45719" anchor="t">
            <a:noAutofit/>
          </a:bodyPr>
          <a:lstStyle/>
          <a:p>
            <a:endParaRPr/>
          </a:p>
        </p:txBody>
      </p:sp>
      <p:sp>
        <p:nvSpPr>
          <p:cNvPr id="84" name="Image"/>
          <p:cNvSpPr>
            <a:spLocks noGrp="1"/>
          </p:cNvSpPr>
          <p:nvPr>
            <p:ph type="pic" idx="14"/>
          </p:nvPr>
        </p:nvSpPr>
        <p:spPr>
          <a:xfrm>
            <a:off x="609600" y="631776"/>
            <a:ext cx="7035800" cy="8496301"/>
          </a:xfrm>
          <a:prstGeom prst="rect">
            <a:avLst/>
          </a:prstGeom>
          <a:ln w="9525">
            <a:round/>
          </a:ln>
        </p:spPr>
        <p:txBody>
          <a:bodyPr lIns="91439" tIns="45719" rIns="91439" bIns="45719" anchor="t">
            <a:noAutofit/>
          </a:bodyPr>
          <a:lstStyle/>
          <a:p>
            <a:endParaRPr/>
          </a:p>
        </p:txBody>
      </p:sp>
      <p:sp>
        <p:nvSpPr>
          <p:cNvPr id="85" name="Image"/>
          <p:cNvSpPr>
            <a:spLocks noGrp="1"/>
          </p:cNvSpPr>
          <p:nvPr>
            <p:ph type="pic" sz="quarter" idx="15"/>
          </p:nvPr>
        </p:nvSpPr>
        <p:spPr>
          <a:xfrm>
            <a:off x="7835900" y="4974535"/>
            <a:ext cx="4508500" cy="4140201"/>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575056"/>
          </a:xfrm>
          <a:prstGeom prst="rect">
            <a:avLst/>
          </a:prstGeom>
        </p:spPr>
        <p:txBody>
          <a:bodyPr anchor="t">
            <a:spAutoFit/>
          </a:bodyPr>
          <a:lstStyle>
            <a:lvl1pPr marL="0" indent="0" algn="ctr">
              <a:spcBef>
                <a:spcPts val="0"/>
              </a:spcBef>
              <a:buClrTx/>
              <a:buSzTx/>
              <a:buFontTx/>
              <a:buNone/>
              <a:defRPr sz="3000"/>
            </a:lvl1pPr>
          </a:lstStyle>
          <a:p>
            <a:r>
              <a:t>–Johnny Appleseed</a:t>
            </a:r>
          </a:p>
        </p:txBody>
      </p:sp>
      <p:sp>
        <p:nvSpPr>
          <p:cNvPr id="94" name="“Type a quote here.”"/>
          <p:cNvSpPr>
            <a:spLocks noGrp="1"/>
          </p:cNvSpPr>
          <p:nvPr>
            <p:ph type="body" sz="quarter" idx="14"/>
          </p:nvPr>
        </p:nvSpPr>
        <p:spPr>
          <a:xfrm>
            <a:off x="1270000" y="4222750"/>
            <a:ext cx="10464800" cy="774700"/>
          </a:xfrm>
          <a:prstGeom prst="rect">
            <a:avLst/>
          </a:prstGeom>
        </p:spPr>
        <p:txBody>
          <a:bodyPr>
            <a:spAutoFit/>
          </a:bodyPr>
          <a:lstStyle>
            <a:lvl1pPr marL="0" indent="0" algn="ctr">
              <a:spcBef>
                <a:spcPts val="2400"/>
              </a:spcBef>
              <a:buClrTx/>
              <a:buSzTx/>
              <a:buFontTx/>
              <a:buNone/>
              <a:defRPr sz="42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104900" y="939800"/>
            <a:ext cx="10795000" cy="787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104900" y="571500"/>
            <a:ext cx="10795000" cy="236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11798" y="9321800"/>
            <a:ext cx="368504" cy="425857"/>
          </a:xfrm>
          <a:prstGeom prst="rect">
            <a:avLst/>
          </a:prstGeom>
          <a:ln w="12700">
            <a:miter lim="400000"/>
          </a:ln>
        </p:spPr>
        <p:txBody>
          <a:bodyPr wrap="none" lIns="50800" tIns="50800" rIns="50800" bIns="50800">
            <a:spAutoFit/>
          </a:bodyPr>
          <a:lstStyle>
            <a:lvl1pPr>
              <a:defRPr sz="1800" b="1">
                <a:solidFill>
                  <a:srgbClr val="51573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1pPr>
      <a:lvl2pPr marL="0" marR="0" indent="228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2pPr>
      <a:lvl3pPr marL="0" marR="0" indent="457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3pPr>
      <a:lvl4pPr marL="0" marR="0" indent="685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4pPr>
      <a:lvl5pPr marL="0" marR="0" indent="9144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5pPr>
      <a:lvl6pPr marL="0" marR="0" indent="11430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6pPr>
      <a:lvl7pPr marL="0" marR="0" indent="1371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7pPr>
      <a:lvl8pPr marL="0" marR="0" indent="1600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8pPr>
      <a:lvl9pPr marL="0" marR="0" indent="1828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9pPr>
    </p:titleStyle>
    <p:bodyStyle>
      <a:lvl1pPr marL="381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 typeface="Georgia"/>
        <a:buBlip>
          <a:blip r:embed="rId14"/>
        </a:buBlip>
        <a:tabLst/>
        <a:defRPr sz="3600" b="0" i="0" u="none" strike="noStrike" cap="none" spc="0" baseline="0">
          <a:ln>
            <a:noFill/>
          </a:ln>
          <a:solidFill>
            <a:srgbClr val="625B48"/>
          </a:solidFill>
          <a:uFillTx/>
          <a:latin typeface="+mn-lt"/>
          <a:ea typeface="+mn-ea"/>
          <a:cs typeface="+mn-cs"/>
          <a:sym typeface="Didot"/>
        </a:defRPr>
      </a:lvl9pPr>
    </p:bodyStyle>
    <p:otherStyle>
      <a:lvl1pPr marL="0" marR="0" indent="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1pPr>
      <a:lvl2pPr marL="0" marR="0" indent="2286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2pPr>
      <a:lvl3pPr marL="0" marR="0" indent="4572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3pPr>
      <a:lvl4pPr marL="0" marR="0" indent="6858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4pPr>
      <a:lvl5pPr marL="0" marR="0" indent="9144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5pPr>
      <a:lvl6pPr marL="0" marR="0" indent="11430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6pPr>
      <a:lvl7pPr marL="0" marR="0" indent="13716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7pPr>
      <a:lvl8pPr marL="0" marR="0" indent="16002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8pPr>
      <a:lvl9pPr marL="0" marR="0" indent="18288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World Religions"/>
          <p:cNvSpPr txBox="1">
            <a:spLocks noGrp="1"/>
          </p:cNvSpPr>
          <p:nvPr>
            <p:ph type="title"/>
          </p:nvPr>
        </p:nvSpPr>
        <p:spPr>
          <a:prstGeom prst="rect">
            <a:avLst/>
          </a:prstGeom>
        </p:spPr>
        <p:txBody>
          <a:bodyPr/>
          <a:lstStyle/>
          <a:p>
            <a:r>
              <a:t>World Religions</a:t>
            </a:r>
          </a:p>
        </p:txBody>
      </p:sp>
      <p:sp>
        <p:nvSpPr>
          <p:cNvPr id="141" name="Three of the world’s major religions originated in Southwest Asia:"/>
          <p:cNvSpPr txBox="1">
            <a:spLocks noGrp="1"/>
          </p:cNvSpPr>
          <p:nvPr>
            <p:ph type="body" sz="quarter" idx="1"/>
          </p:nvPr>
        </p:nvSpPr>
        <p:spPr>
          <a:xfrm>
            <a:off x="1104900" y="2545428"/>
            <a:ext cx="10795000" cy="1683672"/>
          </a:xfrm>
          <a:prstGeom prst="rect">
            <a:avLst/>
          </a:prstGeom>
        </p:spPr>
        <p:txBody>
          <a:bodyPr/>
          <a:lstStyle>
            <a:lvl1pPr>
              <a:buBlip>
                <a:blip r:embed="rId2"/>
              </a:buBlip>
            </a:lvl1pPr>
          </a:lstStyle>
          <a:p>
            <a:r>
              <a:t>Three of the world’s major religions originated in Southwest Asia:</a:t>
            </a:r>
          </a:p>
        </p:txBody>
      </p:sp>
      <p:grpSp>
        <p:nvGrpSpPr>
          <p:cNvPr id="144" name="Group"/>
          <p:cNvGrpSpPr/>
          <p:nvPr/>
        </p:nvGrpSpPr>
        <p:grpSpPr>
          <a:xfrm>
            <a:off x="1897806" y="4343201"/>
            <a:ext cx="2161322" cy="2961730"/>
            <a:chOff x="12700" y="12700"/>
            <a:chExt cx="2161320" cy="2961729"/>
          </a:xfrm>
        </p:grpSpPr>
        <p:pic>
          <p:nvPicPr>
            <p:cNvPr id="142" name="Judaism.png" descr="Judaism.png"/>
            <p:cNvPicPr>
              <a:picLocks/>
            </p:cNvPicPr>
            <p:nvPr/>
          </p:nvPicPr>
          <p:blipFill>
            <a:blip r:embed="rId3">
              <a:extLst/>
            </a:blip>
            <a:stretch>
              <a:fillRect/>
            </a:stretch>
          </p:blipFill>
          <p:spPr>
            <a:xfrm>
              <a:off x="12700" y="12700"/>
              <a:ext cx="2161321" cy="2224821"/>
            </a:xfrm>
            <a:prstGeom prst="rect">
              <a:avLst/>
            </a:prstGeom>
            <a:effectLst/>
          </p:spPr>
        </p:pic>
        <p:sp>
          <p:nvSpPr>
            <p:cNvPr id="143" name="Judaism"/>
            <p:cNvSpPr txBox="1"/>
            <p:nvPr/>
          </p:nvSpPr>
          <p:spPr>
            <a:xfrm>
              <a:off x="71772" y="2237322"/>
              <a:ext cx="1992377" cy="7371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r>
                <a:t>Judaism</a:t>
              </a:r>
            </a:p>
          </p:txBody>
        </p:sp>
      </p:grpSp>
      <p:grpSp>
        <p:nvGrpSpPr>
          <p:cNvPr id="147" name="Group"/>
          <p:cNvGrpSpPr/>
          <p:nvPr/>
        </p:nvGrpSpPr>
        <p:grpSpPr>
          <a:xfrm>
            <a:off x="5004364" y="4844128"/>
            <a:ext cx="2803145" cy="2852326"/>
            <a:chOff x="0" y="12700"/>
            <a:chExt cx="2803144" cy="2852325"/>
          </a:xfrm>
        </p:grpSpPr>
        <p:pic>
          <p:nvPicPr>
            <p:cNvPr id="145" name="christianity-png.png" descr="christianity-png.png"/>
            <p:cNvPicPr>
              <a:picLocks/>
            </p:cNvPicPr>
            <p:nvPr/>
          </p:nvPicPr>
          <p:blipFill>
            <a:blip r:embed="rId4">
              <a:extLst/>
            </a:blip>
            <a:stretch>
              <a:fillRect/>
            </a:stretch>
          </p:blipFill>
          <p:spPr>
            <a:xfrm>
              <a:off x="155273" y="12700"/>
              <a:ext cx="2543398" cy="2186244"/>
            </a:xfrm>
            <a:prstGeom prst="rect">
              <a:avLst/>
            </a:prstGeom>
            <a:effectLst/>
          </p:spPr>
        </p:pic>
        <p:sp>
          <p:nvSpPr>
            <p:cNvPr id="146" name="Christianity"/>
            <p:cNvSpPr txBox="1"/>
            <p:nvPr/>
          </p:nvSpPr>
          <p:spPr>
            <a:xfrm>
              <a:off x="-1" y="2127918"/>
              <a:ext cx="2803145" cy="7371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r>
                <a:t>Christianity</a:t>
              </a:r>
            </a:p>
          </p:txBody>
        </p:sp>
      </p:grpSp>
      <p:grpSp>
        <p:nvGrpSpPr>
          <p:cNvPr id="150" name="Group"/>
          <p:cNvGrpSpPr/>
          <p:nvPr/>
        </p:nvGrpSpPr>
        <p:grpSpPr>
          <a:xfrm>
            <a:off x="8803545" y="6006069"/>
            <a:ext cx="2295243" cy="2896885"/>
            <a:chOff x="12700" y="12700"/>
            <a:chExt cx="2295241" cy="2896884"/>
          </a:xfrm>
        </p:grpSpPr>
        <p:pic>
          <p:nvPicPr>
            <p:cNvPr id="148" name="Star_and_Crescent.svg.png" descr="Star_and_Crescent.svg.png"/>
            <p:cNvPicPr>
              <a:picLocks/>
            </p:cNvPicPr>
            <p:nvPr/>
          </p:nvPicPr>
          <p:blipFill>
            <a:blip r:embed="rId5">
              <a:extLst/>
            </a:blip>
            <a:stretch>
              <a:fillRect/>
            </a:stretch>
          </p:blipFill>
          <p:spPr>
            <a:xfrm>
              <a:off x="12700" y="12700"/>
              <a:ext cx="2295242" cy="2224821"/>
            </a:xfrm>
            <a:prstGeom prst="rect">
              <a:avLst/>
            </a:prstGeom>
            <a:effectLst/>
          </p:spPr>
        </p:pic>
        <p:sp>
          <p:nvSpPr>
            <p:cNvPr id="149" name="Islam"/>
            <p:cNvSpPr txBox="1"/>
            <p:nvPr/>
          </p:nvSpPr>
          <p:spPr>
            <a:xfrm>
              <a:off x="452676" y="2172477"/>
              <a:ext cx="1364489" cy="7371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p>
              <a:r>
                <a:t>Islam</a:t>
              </a:r>
            </a:p>
          </p:txBody>
        </p:sp>
      </p:grpSp>
    </p:spTree>
    <p:extLst>
      <p:ext uri="{BB962C8B-B14F-4D97-AF65-F5344CB8AC3E}">
        <p14:creationId xmlns:p14="http://schemas.microsoft.com/office/powerpoint/2010/main" val="41013908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1"/>
                                        </p:tgtEl>
                                        <p:attrNameLst>
                                          <p:attrName>style.visibility</p:attrName>
                                        </p:attrNameLst>
                                      </p:cBhvr>
                                      <p:to>
                                        <p:strVal val="visible"/>
                                      </p:to>
                                    </p:set>
                                    <p:animEffect transition="in" filter="dissolve">
                                      <p:cBhvr>
                                        <p:cTn id="7" dur="10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44"/>
                                        </p:tgtEl>
                                        <p:attrNameLst>
                                          <p:attrName>style.visibility</p:attrName>
                                        </p:attrNameLst>
                                      </p:cBhvr>
                                      <p:to>
                                        <p:strVal val="visible"/>
                                      </p:to>
                                    </p:set>
                                    <p:animEffect transition="in" filter="wipe(left)">
                                      <p:cBhvr>
                                        <p:cTn id="12" dur="20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47"/>
                                        </p:tgtEl>
                                        <p:attrNameLst>
                                          <p:attrName>style.visibility</p:attrName>
                                        </p:attrNameLst>
                                      </p:cBhvr>
                                      <p:to>
                                        <p:strVal val="visible"/>
                                      </p:to>
                                    </p:set>
                                    <p:animEffect transition="in" filter="wipe(left)">
                                      <p:cBhvr>
                                        <p:cTn id="17" dur="2000"/>
                                        <p:tgtEl>
                                          <p:spTgt spid="1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50"/>
                                        </p:tgtEl>
                                        <p:attrNameLst>
                                          <p:attrName>style.visibility</p:attrName>
                                        </p:attrNameLst>
                                      </p:cBhvr>
                                      <p:to>
                                        <p:strVal val="visible"/>
                                      </p:to>
                                    </p:set>
                                    <p:animEffect transition="in" filter="wipe(left)">
                                      <p:cBhvr>
                                        <p:cTn id="22" dur="20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44" grpId="0" animBg="1" advAuto="0"/>
      <p:bldP spid="147" grpId="0" animBg="1" advAuto="0"/>
      <p:bldP spid="150"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Kings Unite the Israelites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92500"/>
          </a:bodyPr>
          <a:lstStyle/>
          <a:p>
            <a:r>
              <a:rPr lang="en-US" dirty="0"/>
              <a:t>A man named Saul fought the Philistines and became the first king of Israel.  After Saul died, a former outlaw named </a:t>
            </a:r>
            <a:r>
              <a:rPr lang="en-US" b="1" dirty="0"/>
              <a:t>David</a:t>
            </a:r>
            <a:r>
              <a:rPr lang="en-US" dirty="0"/>
              <a:t> became king.</a:t>
            </a:r>
          </a:p>
          <a:p>
            <a:r>
              <a:rPr lang="en-US" dirty="0"/>
              <a:t>David was well-loved.  He defeated the Philistines and other enemies.</a:t>
            </a:r>
          </a:p>
          <a:p>
            <a:r>
              <a:rPr lang="en-US" dirty="0"/>
              <a:t>David captured the city of Jerusalem, which became Israel’s new capital.  David’s son Solomon then became king around 965 B.C.  Solomon was a strong king.  He built a great temple in Jerusalem.</a:t>
            </a:r>
          </a:p>
        </p:txBody>
      </p:sp>
    </p:spTree>
    <p:extLst>
      <p:ext uri="{BB962C8B-B14F-4D97-AF65-F5344CB8AC3E}">
        <p14:creationId xmlns:p14="http://schemas.microsoft.com/office/powerpoint/2010/main" val="2450079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Possible Routes of Abraham and Moses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endParaRPr lang="en-US" dirty="0"/>
          </a:p>
        </p:txBody>
      </p:sp>
      <p:pic>
        <p:nvPicPr>
          <p:cNvPr id="5" name="Picture 4">
            <a:extLst>
              <a:ext uri="{FF2B5EF4-FFF2-40B4-BE49-F238E27FC236}">
                <a16:creationId xmlns:a16="http://schemas.microsoft.com/office/drawing/2014/main" id="{A52FEE1A-BAD5-DB47-8AF0-15F965F90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290" y="2975549"/>
            <a:ext cx="7686220" cy="5762051"/>
          </a:xfrm>
          <a:prstGeom prst="rect">
            <a:avLst/>
          </a:prstGeom>
        </p:spPr>
      </p:pic>
    </p:spTree>
    <p:extLst>
      <p:ext uri="{BB962C8B-B14F-4D97-AF65-F5344CB8AC3E}">
        <p14:creationId xmlns:p14="http://schemas.microsoft.com/office/powerpoint/2010/main" val="16637841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Invaders Conquer and Rule</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92500" lnSpcReduction="20000"/>
          </a:bodyPr>
          <a:lstStyle/>
          <a:p>
            <a:r>
              <a:rPr lang="en-US" dirty="0"/>
              <a:t>After Solomon’s death in 93</a:t>
            </a:r>
            <a:r>
              <a:rPr lang="en-US" dirty="0">
                <a:latin typeface="Adobe Caslon Pro" panose="0205050205050A020403" pitchFamily="18" charset="77"/>
              </a:rPr>
              <a:t>0</a:t>
            </a:r>
            <a:r>
              <a:rPr lang="en-US" dirty="0"/>
              <a:t> B.C., revolts broke out over who should be king.  Within a year, conflict tore Israel apart.</a:t>
            </a:r>
          </a:p>
          <a:p>
            <a:r>
              <a:rPr lang="en-US" dirty="0"/>
              <a:t>Israel broke into two kingdoms:  Israel and Judah.  The people of Judah became known as Jews.</a:t>
            </a:r>
          </a:p>
          <a:p>
            <a:r>
              <a:rPr lang="en-US" dirty="0"/>
              <a:t>The two new kingdoms lasted for a few centuries.  In the end, both were conquered.</a:t>
            </a:r>
          </a:p>
          <a:p>
            <a:r>
              <a:rPr lang="en-US" dirty="0"/>
              <a:t>The Assyrians defeated Israel around 722 B.C.</a:t>
            </a:r>
          </a:p>
          <a:p>
            <a:r>
              <a:rPr lang="en-US" dirty="0"/>
              <a:t>Judah was defeated by the Chaldeans.</a:t>
            </a:r>
          </a:p>
        </p:txBody>
      </p:sp>
    </p:spTree>
    <p:extLst>
      <p:ext uri="{BB962C8B-B14F-4D97-AF65-F5344CB8AC3E}">
        <p14:creationId xmlns:p14="http://schemas.microsoft.com/office/powerpoint/2010/main" val="3959378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endParaRPr lang="en-US" dirty="0"/>
          </a:p>
        </p:txBody>
      </p:sp>
      <p:pic>
        <p:nvPicPr>
          <p:cNvPr id="5" name="Picture 4">
            <a:extLst>
              <a:ext uri="{FF2B5EF4-FFF2-40B4-BE49-F238E27FC236}">
                <a16:creationId xmlns:a16="http://schemas.microsoft.com/office/drawing/2014/main" id="{09EBAACE-BA97-E048-8C0E-17D447F48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007" y="571500"/>
            <a:ext cx="8978786" cy="8601527"/>
          </a:xfrm>
          <a:prstGeom prst="rect">
            <a:avLst/>
          </a:prstGeom>
        </p:spPr>
      </p:pic>
    </p:spTree>
    <p:extLst>
      <p:ext uri="{BB962C8B-B14F-4D97-AF65-F5344CB8AC3E}">
        <p14:creationId xmlns:p14="http://schemas.microsoft.com/office/powerpoint/2010/main" val="14855772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D4AD-153D-2547-8D68-E7CA3B5C10A0}"/>
              </a:ext>
            </a:extLst>
          </p:cNvPr>
          <p:cNvSpPr>
            <a:spLocks noGrp="1"/>
          </p:cNvSpPr>
          <p:nvPr>
            <p:ph type="title"/>
          </p:nvPr>
        </p:nvSpPr>
        <p:spPr/>
        <p:txBody>
          <a:bodyPr>
            <a:normAutofit fontScale="90000"/>
          </a:bodyPr>
          <a:lstStyle/>
          <a:p>
            <a:r>
              <a:rPr lang="en-US" dirty="0"/>
              <a:t>The Dispersal of the Jews</a:t>
            </a:r>
          </a:p>
        </p:txBody>
      </p:sp>
      <p:sp>
        <p:nvSpPr>
          <p:cNvPr id="3" name="Text Placeholder 2">
            <a:extLst>
              <a:ext uri="{FF2B5EF4-FFF2-40B4-BE49-F238E27FC236}">
                <a16:creationId xmlns:a16="http://schemas.microsoft.com/office/drawing/2014/main" id="{DFC595A0-A59A-734D-90F0-2AB65A6FEE4C}"/>
              </a:ext>
            </a:extLst>
          </p:cNvPr>
          <p:cNvSpPr>
            <a:spLocks noGrp="1"/>
          </p:cNvSpPr>
          <p:nvPr>
            <p:ph type="body" idx="1"/>
          </p:nvPr>
        </p:nvSpPr>
        <p:spPr/>
        <p:txBody>
          <a:bodyPr anchor="t">
            <a:noAutofit/>
          </a:bodyPr>
          <a:lstStyle/>
          <a:p>
            <a:r>
              <a:rPr lang="en-US" sz="2400" dirty="0"/>
              <a:t>The Chaldeans captured Jerusalem and destroyed Solomon’s Temple in 586 B.C.  The Jews were marched to Babylon to work as slaves (called the Babylonian Captivity).</a:t>
            </a:r>
          </a:p>
          <a:p>
            <a:r>
              <a:rPr lang="en-US" sz="2400" dirty="0"/>
              <a:t>In the 53</a:t>
            </a:r>
            <a:r>
              <a:rPr lang="en-US" sz="2400" dirty="0">
                <a:latin typeface="Adobe Caslon Pro" panose="0205050205050A020403" pitchFamily="18" charset="77"/>
                <a:cs typeface="Beirut" pitchFamily="2" charset="-78"/>
              </a:rPr>
              <a:t>0</a:t>
            </a:r>
            <a:r>
              <a:rPr lang="en-US" sz="2400" dirty="0"/>
              <a:t>s B.C., the Persians conquered the Chaldeans and let the Jews return to Jerusalem. Not all Jews returned to Jerusalem.  Some moved to other parts of the Persian Empire.</a:t>
            </a:r>
          </a:p>
          <a:p>
            <a:r>
              <a:rPr lang="en-US" sz="2400" dirty="0"/>
              <a:t>Scholars call the dispersal of the Jews outside of Israel and Judah the </a:t>
            </a:r>
            <a:r>
              <a:rPr lang="en-US" sz="2400" b="1" dirty="0"/>
              <a:t>Diaspora</a:t>
            </a:r>
            <a:r>
              <a:rPr lang="en-US" sz="2400" dirty="0"/>
              <a:t> (</a:t>
            </a:r>
            <a:r>
              <a:rPr lang="en-US" sz="2400" dirty="0" err="1"/>
              <a:t>dy</a:t>
            </a:r>
            <a:r>
              <a:rPr lang="en-US" sz="2400" dirty="0"/>
              <a:t>-AS-</a:t>
            </a:r>
            <a:r>
              <a:rPr lang="en-US" sz="2400" dirty="0" err="1"/>
              <a:t>pruh</a:t>
            </a:r>
            <a:r>
              <a:rPr lang="en-US" sz="2400" dirty="0"/>
              <a:t>).</a:t>
            </a:r>
          </a:p>
          <a:p>
            <a:r>
              <a:rPr lang="en-US" sz="2400" dirty="0"/>
              <a:t>The Jews who returned to Jerusalem rebuilt Solomon’s Temple, which became known as the Second Temple.</a:t>
            </a:r>
          </a:p>
          <a:p>
            <a:r>
              <a:rPr lang="en-US" sz="2400" dirty="0"/>
              <a:t>The Jews remained under Persian control until the 33</a:t>
            </a:r>
            <a:r>
              <a:rPr lang="en-US" sz="2400" dirty="0">
                <a:latin typeface="Adobe Caslon Pro" panose="0205050205050A020403" pitchFamily="18" charset="77"/>
              </a:rPr>
              <a:t>0</a:t>
            </a:r>
            <a:r>
              <a:rPr lang="en-US" sz="2400" dirty="0"/>
              <a:t>s BC, when the Persians were conquered by invaders.</a:t>
            </a:r>
          </a:p>
        </p:txBody>
      </p:sp>
    </p:spTree>
    <p:extLst>
      <p:ext uri="{BB962C8B-B14F-4D97-AF65-F5344CB8AC3E}">
        <p14:creationId xmlns:p14="http://schemas.microsoft.com/office/powerpoint/2010/main" val="893825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D4AD-153D-2547-8D68-E7CA3B5C10A0}"/>
              </a:ext>
            </a:extLst>
          </p:cNvPr>
          <p:cNvSpPr>
            <a:spLocks noGrp="1"/>
          </p:cNvSpPr>
          <p:nvPr>
            <p:ph type="title"/>
          </p:nvPr>
        </p:nvSpPr>
        <p:spPr/>
        <p:txBody>
          <a:bodyPr>
            <a:normAutofit fontScale="90000"/>
          </a:bodyPr>
          <a:lstStyle/>
          <a:p>
            <a:r>
              <a:rPr lang="en-US" dirty="0"/>
              <a:t>Independence and Conquest</a:t>
            </a:r>
          </a:p>
        </p:txBody>
      </p:sp>
      <p:sp>
        <p:nvSpPr>
          <p:cNvPr id="3" name="Text Placeholder 2">
            <a:extLst>
              <a:ext uri="{FF2B5EF4-FFF2-40B4-BE49-F238E27FC236}">
                <a16:creationId xmlns:a16="http://schemas.microsoft.com/office/drawing/2014/main" id="{DFC595A0-A59A-734D-90F0-2AB65A6FEE4C}"/>
              </a:ext>
            </a:extLst>
          </p:cNvPr>
          <p:cNvSpPr>
            <a:spLocks noGrp="1"/>
          </p:cNvSpPr>
          <p:nvPr>
            <p:ph type="body" idx="1"/>
          </p:nvPr>
        </p:nvSpPr>
        <p:spPr>
          <a:xfrm>
            <a:off x="1104899" y="3022600"/>
            <a:ext cx="11500757" cy="5715000"/>
          </a:xfrm>
        </p:spPr>
        <p:txBody>
          <a:bodyPr anchor="t">
            <a:noAutofit/>
          </a:bodyPr>
          <a:lstStyle/>
          <a:p>
            <a:r>
              <a:rPr lang="en-US" sz="2800" dirty="0"/>
              <a:t>Tired of foreign rule, a Jewish family called the Maccabees led a successful revolt in the 16</a:t>
            </a:r>
            <a:r>
              <a:rPr lang="en-US" sz="2800" dirty="0">
                <a:latin typeface="Adobe Caslon Pro" panose="0205050205050A020403" pitchFamily="18" charset="77"/>
              </a:rPr>
              <a:t>0</a:t>
            </a:r>
            <a:r>
              <a:rPr lang="en-US" sz="2800" dirty="0"/>
              <a:t>s B.C. and for about 100 years, the Jews again ruled their own kingdom.</a:t>
            </a:r>
          </a:p>
          <a:p>
            <a:r>
              <a:rPr lang="en-US" sz="2800" dirty="0"/>
              <a:t>In 63 B.C. the Jews were conquered, but this time by the Romans  who made life difficult.  Heavy taxes burdened the Jewish people.  </a:t>
            </a:r>
          </a:p>
          <a:p>
            <a:r>
              <a:rPr lang="en-US" sz="2800" dirty="0"/>
              <a:t>The Romans had no respect for the Jewish religion and way of life. Some rulers tried to force the Jews to worship the Roman Emperor. The Roman rulers appointed the high priests, the leaders of the Temple, which was more than the Jews could bear.</a:t>
            </a:r>
          </a:p>
          <a:p>
            <a:r>
              <a:rPr lang="en-US" sz="2800" dirty="0"/>
              <a:t>The Jews called on their people to rebel against the Romans.</a:t>
            </a:r>
          </a:p>
        </p:txBody>
      </p:sp>
    </p:spTree>
    <p:extLst>
      <p:ext uri="{BB962C8B-B14F-4D97-AF65-F5344CB8AC3E}">
        <p14:creationId xmlns:p14="http://schemas.microsoft.com/office/powerpoint/2010/main" val="35489188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Women in Israelite Society</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a:xfrm>
            <a:off x="1104900" y="3022600"/>
            <a:ext cx="6210299" cy="5715000"/>
          </a:xfrm>
        </p:spPr>
        <p:txBody>
          <a:bodyPr anchor="t">
            <a:noAutofit/>
          </a:bodyPr>
          <a:lstStyle/>
          <a:p>
            <a:pPr>
              <a:spcBef>
                <a:spcPts val="1400"/>
              </a:spcBef>
            </a:pPr>
            <a:r>
              <a:rPr lang="en-US" sz="2600" dirty="0"/>
              <a:t>Men dominated Israelite society, but some Israelite and Jewish women made great contributions to their society as described in the Hebrew Bible.</a:t>
            </a:r>
          </a:p>
          <a:p>
            <a:pPr>
              <a:spcBef>
                <a:spcPts val="1400"/>
              </a:spcBef>
            </a:pPr>
            <a:r>
              <a:rPr lang="en-US" sz="2600" dirty="0"/>
              <a:t>Some women were political and military leaders such as Queen Esther and the judge Deborah.</a:t>
            </a:r>
          </a:p>
          <a:p>
            <a:pPr>
              <a:spcBef>
                <a:spcPts val="1400"/>
              </a:spcBef>
            </a:pPr>
            <a:r>
              <a:rPr lang="en-US" sz="2600" dirty="0"/>
              <a:t>Other women, such as Miriam, the sister of Moses, were spiritual leaders.</a:t>
            </a:r>
          </a:p>
          <a:p>
            <a:pPr>
              <a:spcBef>
                <a:spcPts val="1400"/>
              </a:spcBef>
            </a:pPr>
            <a:r>
              <a:rPr lang="en-US" sz="2600" dirty="0"/>
              <a:t>Ruth, who left her people to care for her mother-in-law, was seen as a model of devotion to one’s family.</a:t>
            </a:r>
          </a:p>
        </p:txBody>
      </p:sp>
      <p:pic>
        <p:nvPicPr>
          <p:cNvPr id="5" name="Picture 4">
            <a:extLst>
              <a:ext uri="{FF2B5EF4-FFF2-40B4-BE49-F238E27FC236}">
                <a16:creationId xmlns:a16="http://schemas.microsoft.com/office/drawing/2014/main" id="{0B35055A-CB97-B847-8670-257E6F460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3240310"/>
            <a:ext cx="4956018" cy="5125358"/>
          </a:xfrm>
          <a:prstGeom prst="rect">
            <a:avLst/>
          </a:prstGeom>
        </p:spPr>
      </p:pic>
    </p:spTree>
    <p:extLst>
      <p:ext uri="{BB962C8B-B14F-4D97-AF65-F5344CB8AC3E}">
        <p14:creationId xmlns:p14="http://schemas.microsoft.com/office/powerpoint/2010/main" val="2362763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The Hebrews and Judaism</a:t>
            </a:r>
            <a:br>
              <a:rPr lang="en-US" dirty="0"/>
            </a:br>
            <a:r>
              <a:rPr lang="en-US" sz="2700" dirty="0"/>
              <a:t>Section 2</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endParaRPr lang="en-US" dirty="0"/>
          </a:p>
        </p:txBody>
      </p:sp>
      <p:pic>
        <p:nvPicPr>
          <p:cNvPr id="5" name="Picture 4">
            <a:extLst>
              <a:ext uri="{FF2B5EF4-FFF2-40B4-BE49-F238E27FC236}">
                <a16:creationId xmlns:a16="http://schemas.microsoft.com/office/drawing/2014/main" id="{74FCFD7A-69BC-3F44-9742-F2CB8429A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421" y="3022600"/>
            <a:ext cx="8147957" cy="5729032"/>
          </a:xfrm>
          <a:prstGeom prst="rect">
            <a:avLst/>
          </a:prstGeom>
        </p:spPr>
      </p:pic>
    </p:spTree>
    <p:extLst>
      <p:ext uri="{BB962C8B-B14F-4D97-AF65-F5344CB8AC3E}">
        <p14:creationId xmlns:p14="http://schemas.microsoft.com/office/powerpoint/2010/main" val="416341691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lstStyle/>
          <a:p>
            <a:r>
              <a:rPr lang="en-US" dirty="0"/>
              <a:t>Key Terms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85000" lnSpcReduction="20000"/>
          </a:bodyPr>
          <a:lstStyle/>
          <a:p>
            <a:r>
              <a:rPr lang="en-US" b="1" dirty="0"/>
              <a:t>monotheism</a:t>
            </a:r>
            <a:r>
              <a:rPr lang="en-US" dirty="0"/>
              <a:t>:  belief in only one god</a:t>
            </a:r>
          </a:p>
          <a:p>
            <a:r>
              <a:rPr lang="en-US" b="1" dirty="0"/>
              <a:t>Torah</a:t>
            </a:r>
            <a:r>
              <a:rPr lang="en-US" dirty="0"/>
              <a:t>:  the sacred text of Judaism</a:t>
            </a:r>
          </a:p>
          <a:p>
            <a:r>
              <a:rPr lang="en-US" b="1" dirty="0"/>
              <a:t>synagogue</a:t>
            </a:r>
            <a:r>
              <a:rPr lang="en-US" dirty="0"/>
              <a:t>:  Jewish house of worship</a:t>
            </a:r>
          </a:p>
          <a:p>
            <a:r>
              <a:rPr lang="en-US" b="1" dirty="0"/>
              <a:t>prophets</a:t>
            </a:r>
            <a:r>
              <a:rPr lang="en-US" dirty="0"/>
              <a:t>:  people said to receive messages from God to be taught to others</a:t>
            </a:r>
          </a:p>
          <a:p>
            <a:r>
              <a:rPr lang="en-US" b="1" dirty="0"/>
              <a:t>Talmud</a:t>
            </a:r>
            <a:r>
              <a:rPr lang="en-US" dirty="0"/>
              <a:t>:  commentaries, stories, and folklore recorded to explain Jewish laws</a:t>
            </a:r>
          </a:p>
          <a:p>
            <a:r>
              <a:rPr lang="en-US" b="1" dirty="0"/>
              <a:t>Dead Sea Scrolls</a:t>
            </a:r>
            <a:r>
              <a:rPr lang="en-US" dirty="0"/>
              <a:t>:  writings by Jews who lived about 2,000 years ago</a:t>
            </a:r>
          </a:p>
        </p:txBody>
      </p:sp>
    </p:spTree>
    <p:extLst>
      <p:ext uri="{BB962C8B-B14F-4D97-AF65-F5344CB8AC3E}">
        <p14:creationId xmlns:p14="http://schemas.microsoft.com/office/powerpoint/2010/main" val="39508266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Jewish Beliefs Anchor their Society</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a:xfrm>
            <a:off x="1104900" y="3022600"/>
            <a:ext cx="5927271" cy="5715000"/>
          </a:xfrm>
        </p:spPr>
        <p:txBody>
          <a:bodyPr anchor="t">
            <a:normAutofit fontScale="77500" lnSpcReduction="20000"/>
          </a:bodyPr>
          <a:lstStyle/>
          <a:p>
            <a:r>
              <a:rPr lang="en-US" dirty="0"/>
              <a:t>Jewish society is founded upon religion.  Judaism’s main beliefs are beliefs in God, education, justice, and obedience.</a:t>
            </a:r>
          </a:p>
          <a:p>
            <a:r>
              <a:rPr lang="en-US" dirty="0"/>
              <a:t>Judaism is the oldest known religion to practice monotheism.  The Hebrew name for God is YHWH (</a:t>
            </a:r>
            <a:r>
              <a:rPr lang="en-US" b="1" dirty="0"/>
              <a:t>Yahweh</a:t>
            </a:r>
            <a:r>
              <a:rPr lang="en-US" dirty="0"/>
              <a:t>).</a:t>
            </a:r>
          </a:p>
          <a:p>
            <a:r>
              <a:rPr lang="en-US" dirty="0"/>
              <a:t>The Jews say their history was guided through God’s relationship with Abraham, Moses, and other leaders.</a:t>
            </a:r>
          </a:p>
        </p:txBody>
      </p:sp>
      <p:pic>
        <p:nvPicPr>
          <p:cNvPr id="5" name="Picture 4">
            <a:extLst>
              <a:ext uri="{FF2B5EF4-FFF2-40B4-BE49-F238E27FC236}">
                <a16:creationId xmlns:a16="http://schemas.microsoft.com/office/drawing/2014/main" id="{A6ABD2B5-A132-0E4A-A794-D28395468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8" y="3744685"/>
            <a:ext cx="5692985" cy="4270829"/>
          </a:xfrm>
          <a:prstGeom prst="rect">
            <a:avLst/>
          </a:prstGeom>
        </p:spPr>
      </p:pic>
    </p:spTree>
    <p:extLst>
      <p:ext uri="{BB962C8B-B14F-4D97-AF65-F5344CB8AC3E}">
        <p14:creationId xmlns:p14="http://schemas.microsoft.com/office/powerpoint/2010/main" val="22519217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World Religions"/>
          <p:cNvSpPr txBox="1">
            <a:spLocks noGrp="1"/>
          </p:cNvSpPr>
          <p:nvPr>
            <p:ph type="title"/>
          </p:nvPr>
        </p:nvSpPr>
        <p:spPr>
          <a:prstGeom prst="rect">
            <a:avLst/>
          </a:prstGeom>
        </p:spPr>
        <p:txBody>
          <a:bodyPr>
            <a:normAutofit fontScale="90000"/>
          </a:bodyPr>
          <a:lstStyle/>
          <a:p>
            <a:r>
              <a:rPr lang="en-US" dirty="0"/>
              <a:t>The Hebrews and Judaism</a:t>
            </a:r>
            <a:br>
              <a:rPr lang="en-US" dirty="0"/>
            </a:br>
            <a:r>
              <a:rPr lang="en-US" sz="2700" dirty="0"/>
              <a:t>Chapter 7, Section 1</a:t>
            </a:r>
            <a:endParaRPr sz="2700" dirty="0"/>
          </a:p>
        </p:txBody>
      </p:sp>
      <p:pic>
        <p:nvPicPr>
          <p:cNvPr id="4" name="Picture 3">
            <a:extLst>
              <a:ext uri="{FF2B5EF4-FFF2-40B4-BE49-F238E27FC236}">
                <a16:creationId xmlns:a16="http://schemas.microsoft.com/office/drawing/2014/main" id="{8BBB3EE6-4400-0E4E-8178-B879C0C01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172" y="2618413"/>
            <a:ext cx="7198456" cy="654735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Jewish Beliefs Anchor their Society</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85000" lnSpcReduction="10000"/>
          </a:bodyPr>
          <a:lstStyle/>
          <a:p>
            <a:r>
              <a:rPr lang="en-US" dirty="0"/>
              <a:t>Moral and religious laws, believed to be handed down from God, have guided Jewish society through their history and continue to do so today.</a:t>
            </a:r>
          </a:p>
          <a:p>
            <a:r>
              <a:rPr lang="en-US" dirty="0"/>
              <a:t>Besides the Ten Commandments, Jews believe that Moses recorded a whole set of laws governing Jewish behavior.  These laws are called Mosaic law.  These laws set down rules for everything including what to eat, when to work, and how to pray.</a:t>
            </a:r>
          </a:p>
          <a:p>
            <a:r>
              <a:rPr lang="en-US" dirty="0"/>
              <a:t>Today, Orthodox Jews continue to follow all of the Mosaic laws.  Reform Jews choose not to follow many of the ancient rules.  Conservative Jews fall in between.</a:t>
            </a:r>
          </a:p>
        </p:txBody>
      </p:sp>
    </p:spTree>
    <p:extLst>
      <p:ext uri="{BB962C8B-B14F-4D97-AF65-F5344CB8AC3E}">
        <p14:creationId xmlns:p14="http://schemas.microsoft.com/office/powerpoint/2010/main" val="2165848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lstStyle/>
          <a:p>
            <a:r>
              <a:rPr lang="en-US" dirty="0"/>
              <a:t>Texts List Jewish Beliefs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Autofit/>
          </a:bodyPr>
          <a:lstStyle/>
          <a:p>
            <a:r>
              <a:rPr lang="en-US" sz="2600" dirty="0"/>
              <a:t>The laws and principles of Judaism are written down in sacred texts.  The most important text is the </a:t>
            </a:r>
            <a:r>
              <a:rPr lang="en-US" sz="2600" b="1" dirty="0"/>
              <a:t>Torah</a:t>
            </a:r>
            <a:r>
              <a:rPr lang="en-US" sz="2600" dirty="0"/>
              <a:t>.</a:t>
            </a:r>
          </a:p>
          <a:p>
            <a:r>
              <a:rPr lang="en-US" sz="2600" dirty="0"/>
              <a:t>The five books of the Torah record most of the laws and the history of Judaism until the death of Moses.</a:t>
            </a:r>
          </a:p>
          <a:p>
            <a:r>
              <a:rPr lang="en-US" sz="2600" dirty="0"/>
              <a:t>Every </a:t>
            </a:r>
            <a:r>
              <a:rPr lang="en-US" sz="2600" b="1" dirty="0"/>
              <a:t>synagogue</a:t>
            </a:r>
            <a:r>
              <a:rPr lang="en-US" sz="2600" dirty="0"/>
              <a:t>, or place of Jewish worship, has at least one Torah.</a:t>
            </a:r>
          </a:p>
          <a:p>
            <a:r>
              <a:rPr lang="en-US" sz="2600" dirty="0"/>
              <a:t>The Torah is one of the three parts of the Hebrew Bible, or </a:t>
            </a:r>
            <a:r>
              <a:rPr lang="en-US" sz="2600" dirty="0" err="1"/>
              <a:t>Tanakh</a:t>
            </a:r>
            <a:r>
              <a:rPr lang="en-US" sz="2600" dirty="0"/>
              <a:t>.  The second part contains messages from </a:t>
            </a:r>
            <a:r>
              <a:rPr lang="en-US" sz="2600" b="1" dirty="0"/>
              <a:t>prophets</a:t>
            </a:r>
            <a:r>
              <a:rPr lang="en-US" sz="2600" dirty="0"/>
              <a:t>.  The third part is a collection of poems, songs, stories, lessons, and histories.</a:t>
            </a:r>
          </a:p>
          <a:p>
            <a:r>
              <a:rPr lang="en-US" sz="2600" dirty="0"/>
              <a:t>The </a:t>
            </a:r>
            <a:r>
              <a:rPr lang="en-US" sz="2600" b="1" dirty="0"/>
              <a:t>Talmud</a:t>
            </a:r>
            <a:r>
              <a:rPr lang="en-US" sz="2600" dirty="0"/>
              <a:t> is a collection of commentaries, folktales, and stories written by scholars.  These are intended to help people understand and analyze the laws described in the Hebrew Bible.</a:t>
            </a:r>
          </a:p>
        </p:txBody>
      </p:sp>
    </p:spTree>
    <p:extLst>
      <p:ext uri="{BB962C8B-B14F-4D97-AF65-F5344CB8AC3E}">
        <p14:creationId xmlns:p14="http://schemas.microsoft.com/office/powerpoint/2010/main" val="13245455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Scrolls Reveal Past Beliefs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a:xfrm>
            <a:off x="744765" y="6348187"/>
            <a:ext cx="11515270" cy="2855686"/>
          </a:xfrm>
        </p:spPr>
        <p:txBody>
          <a:bodyPr anchor="t"/>
          <a:lstStyle/>
          <a:p>
            <a:r>
              <a:rPr lang="en-US" dirty="0"/>
              <a:t>Another set of ancient texts, the </a:t>
            </a:r>
            <a:r>
              <a:rPr lang="en-US" b="1" dirty="0"/>
              <a:t>Dead Sea Scrolls</a:t>
            </a:r>
            <a:r>
              <a:rPr lang="en-US" dirty="0"/>
              <a:t>, were discovered in 1947.  These scrolls, written by Jewish scholars about 2,000 years ago, contain commentaries and stories, and offer more information about ancient Jewish life.</a:t>
            </a:r>
          </a:p>
        </p:txBody>
      </p:sp>
      <p:pic>
        <p:nvPicPr>
          <p:cNvPr id="5" name="Picture 4">
            <a:extLst>
              <a:ext uri="{FF2B5EF4-FFF2-40B4-BE49-F238E27FC236}">
                <a16:creationId xmlns:a16="http://schemas.microsoft.com/office/drawing/2014/main" id="{64D23B03-B5A0-8A4E-9DAB-344A6EE6A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953" y="2298701"/>
            <a:ext cx="6666894" cy="3750128"/>
          </a:xfrm>
          <a:prstGeom prst="rect">
            <a:avLst/>
          </a:prstGeom>
        </p:spPr>
      </p:pic>
    </p:spTree>
    <p:extLst>
      <p:ext uri="{BB962C8B-B14F-4D97-AF65-F5344CB8AC3E}">
        <p14:creationId xmlns:p14="http://schemas.microsoft.com/office/powerpoint/2010/main" val="9643906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1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Judaism and Later Cultures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r>
              <a:rPr lang="en-US" dirty="0"/>
              <a:t>Jewish ideas have helped shape two other major world religions, Christianity and Islam.  The Ten Commandments are reflected in the laws of Christianity and in modern society’s rules of behavior.</a:t>
            </a:r>
          </a:p>
        </p:txBody>
      </p:sp>
    </p:spTree>
    <p:extLst>
      <p:ext uri="{BB962C8B-B14F-4D97-AF65-F5344CB8AC3E}">
        <p14:creationId xmlns:p14="http://schemas.microsoft.com/office/powerpoint/2010/main" val="2777492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Judaism Over the Centuries</a:t>
            </a:r>
            <a:br>
              <a:rPr lang="en-US" dirty="0"/>
            </a:br>
            <a:r>
              <a:rPr lang="en-US" sz="2700" dirty="0"/>
              <a:t>Section 3</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endParaRPr lang="en-US" dirty="0"/>
          </a:p>
        </p:txBody>
      </p:sp>
      <p:pic>
        <p:nvPicPr>
          <p:cNvPr id="5" name="Picture 4">
            <a:extLst>
              <a:ext uri="{FF2B5EF4-FFF2-40B4-BE49-F238E27FC236}">
                <a16:creationId xmlns:a16="http://schemas.microsoft.com/office/drawing/2014/main" id="{0D424172-0B91-7C40-96C1-ADD4F7EB3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969" y="3022600"/>
            <a:ext cx="8166861" cy="5718045"/>
          </a:xfrm>
          <a:prstGeom prst="rect">
            <a:avLst/>
          </a:prstGeom>
        </p:spPr>
      </p:pic>
    </p:spTree>
    <p:extLst>
      <p:ext uri="{BB962C8B-B14F-4D97-AF65-F5344CB8AC3E}">
        <p14:creationId xmlns:p14="http://schemas.microsoft.com/office/powerpoint/2010/main" val="338877847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lstStyle/>
          <a:p>
            <a:r>
              <a:rPr lang="en-US" dirty="0"/>
              <a:t>Key Terms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r>
              <a:rPr lang="en-US" b="1" dirty="0"/>
              <a:t>Zealots</a:t>
            </a:r>
            <a:r>
              <a:rPr lang="en-US" dirty="0"/>
              <a:t>:  Jews who rebelled against their Roman rulers</a:t>
            </a:r>
          </a:p>
          <a:p>
            <a:r>
              <a:rPr lang="en-US" b="1" dirty="0"/>
              <a:t>Rabbis</a:t>
            </a:r>
            <a:r>
              <a:rPr lang="en-US" dirty="0"/>
              <a:t>:  teachers who guide Jews in their religious lives</a:t>
            </a:r>
          </a:p>
          <a:p>
            <a:r>
              <a:rPr lang="en-US" b="1" dirty="0"/>
              <a:t>Passover</a:t>
            </a:r>
            <a:r>
              <a:rPr lang="en-US" dirty="0"/>
              <a:t>:  a time for Jews to remember the Exodus</a:t>
            </a:r>
          </a:p>
          <a:p>
            <a:r>
              <a:rPr lang="en-US" b="1" dirty="0"/>
              <a:t>High Holy Days</a:t>
            </a:r>
            <a:r>
              <a:rPr lang="en-US" dirty="0"/>
              <a:t>:  the two most sacred Jewish holidays, Rosh Hashanah and Yom Kippur</a:t>
            </a:r>
          </a:p>
        </p:txBody>
      </p:sp>
    </p:spTree>
    <p:extLst>
      <p:ext uri="{BB962C8B-B14F-4D97-AF65-F5344CB8AC3E}">
        <p14:creationId xmlns:p14="http://schemas.microsoft.com/office/powerpoint/2010/main" val="10125693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Revolt, Defeat, and Migration</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Autofit/>
          </a:bodyPr>
          <a:lstStyle/>
          <a:p>
            <a:pPr>
              <a:spcBef>
                <a:spcPts val="1400"/>
              </a:spcBef>
            </a:pPr>
            <a:r>
              <a:rPr lang="en-US" sz="3000" dirty="0"/>
              <a:t>The teachings of Judaism helped unite the ancient Jews.  But many Jews were unhappy with the Roman rule of Jerusalem.  Tensions increased.  Some Jews refused to obey Roman officials.</a:t>
            </a:r>
          </a:p>
          <a:p>
            <a:pPr>
              <a:spcBef>
                <a:spcPts val="1400"/>
              </a:spcBef>
            </a:pPr>
            <a:r>
              <a:rPr lang="en-US" sz="3000" dirty="0"/>
              <a:t>In AD 66, a group called the Zealots led a rebellion against Rome.  After four years of fierce fighting, the rebellion failed.</a:t>
            </a:r>
          </a:p>
          <a:p>
            <a:pPr>
              <a:spcBef>
                <a:spcPts val="1400"/>
              </a:spcBef>
            </a:pPr>
            <a:r>
              <a:rPr lang="en-US" sz="3000" dirty="0"/>
              <a:t>The Jews’ main temple was destroyed in AD 70.  The Romans put down another Jewish rebellion 60 years later.</a:t>
            </a:r>
          </a:p>
          <a:p>
            <a:pPr>
              <a:spcBef>
                <a:spcPts val="1400"/>
              </a:spcBef>
            </a:pPr>
            <a:r>
              <a:rPr lang="en-US" sz="3000" dirty="0"/>
              <a:t>After this uprising, Jews were banned from living in Jerusalem.  They then migrated to other parts of the world.</a:t>
            </a:r>
          </a:p>
        </p:txBody>
      </p:sp>
    </p:spTree>
    <p:extLst>
      <p:ext uri="{BB962C8B-B14F-4D97-AF65-F5344CB8AC3E}">
        <p14:creationId xmlns:p14="http://schemas.microsoft.com/office/powerpoint/2010/main" val="3813121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lstStyle/>
          <a:p>
            <a:r>
              <a:rPr lang="en-US" dirty="0"/>
              <a:t>Two Cultural Traditions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r>
              <a:rPr lang="en-US" dirty="0"/>
              <a:t>Because Jews could no longer worship at a central temple, their traditions changed.  Everywhere Jews went, they built local temples.</a:t>
            </a:r>
          </a:p>
          <a:p>
            <a:r>
              <a:rPr lang="en-US" dirty="0"/>
              <a:t>Jews appointed rabbis.</a:t>
            </a:r>
          </a:p>
          <a:p>
            <a:r>
              <a:rPr lang="en-US" dirty="0"/>
              <a:t>Even with a similar culture and background, Jewish traditions grew differently depending on where they moved.</a:t>
            </a:r>
          </a:p>
        </p:txBody>
      </p:sp>
    </p:spTree>
    <p:extLst>
      <p:ext uri="{BB962C8B-B14F-4D97-AF65-F5344CB8AC3E}">
        <p14:creationId xmlns:p14="http://schemas.microsoft.com/office/powerpoint/2010/main" val="2859108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Two Major Jewish Cultures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70000" lnSpcReduction="20000"/>
          </a:bodyPr>
          <a:lstStyle/>
          <a:p>
            <a:r>
              <a:rPr lang="en-US" dirty="0"/>
              <a:t>The Ashkenazim are descended from Jews who moved to France, Germany, and Eastern Europe during the Diaspora.  These Jews maintained separate customs from the region’s residents.  They even developed their own language, called Yiddish.</a:t>
            </a:r>
          </a:p>
          <a:p>
            <a:r>
              <a:rPr lang="en-US" dirty="0"/>
              <a:t>The Sephardim are descended from Jews who moved to Spain and Portugal during the Diaspora.  They have their own language:  Ladino (a mix of Spanish, Hebrew, and Arabic).</a:t>
            </a:r>
          </a:p>
          <a:p>
            <a:r>
              <a:rPr lang="en-US" dirty="0"/>
              <a:t>Unlike the Ashkenazim, the Sephardim mixed with their non-Jewish neighbors.  As a result, Sephardic religious and cultural practices were borrowed.</a:t>
            </a:r>
          </a:p>
          <a:p>
            <a:r>
              <a:rPr lang="en-US" dirty="0"/>
              <a:t>During the Golden Age of Jewish culture (AD 1000s to 1100s), Jewish poets wrote beautiful works and Jewish scholars made great advances in mathematics, astronomy, medicine, and philosophy.</a:t>
            </a:r>
          </a:p>
        </p:txBody>
      </p:sp>
    </p:spTree>
    <p:extLst>
      <p:ext uri="{BB962C8B-B14F-4D97-AF65-F5344CB8AC3E}">
        <p14:creationId xmlns:p14="http://schemas.microsoft.com/office/powerpoint/2010/main" val="21419696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Traditions and Holy Days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a:bodyPr>
          <a:lstStyle/>
          <a:p>
            <a:r>
              <a:rPr lang="en-US" dirty="0"/>
              <a:t>Jewish culture is one of the oldest in the world.</a:t>
            </a:r>
          </a:p>
          <a:p>
            <a:r>
              <a:rPr lang="en-US" dirty="0"/>
              <a:t>Jews feel a very strong connection with the past.</a:t>
            </a:r>
          </a:p>
          <a:p>
            <a:r>
              <a:rPr lang="en-US" dirty="0"/>
              <a:t>Jewish traditions and holy days help them understand and celebrate their history.</a:t>
            </a:r>
          </a:p>
        </p:txBody>
      </p:sp>
    </p:spTree>
    <p:extLst>
      <p:ext uri="{BB962C8B-B14F-4D97-AF65-F5344CB8AC3E}">
        <p14:creationId xmlns:p14="http://schemas.microsoft.com/office/powerpoint/2010/main" val="8713931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lstStyle/>
          <a:p>
            <a:r>
              <a:rPr lang="en-US" dirty="0"/>
              <a:t>Key Terms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a:xfrm>
            <a:off x="1104899" y="3022600"/>
            <a:ext cx="11522529" cy="5715000"/>
          </a:xfrm>
        </p:spPr>
        <p:txBody>
          <a:bodyPr anchor="t">
            <a:noAutofit/>
          </a:bodyPr>
          <a:lstStyle/>
          <a:p>
            <a:pPr>
              <a:spcBef>
                <a:spcPts val="1400"/>
              </a:spcBef>
            </a:pPr>
            <a:r>
              <a:rPr lang="en-US" sz="2600" b="1" dirty="0"/>
              <a:t>Judaism:</a:t>
            </a:r>
            <a:r>
              <a:rPr lang="en-US" sz="2600" dirty="0"/>
              <a:t> the religion of the Hebrews</a:t>
            </a:r>
          </a:p>
          <a:p>
            <a:pPr>
              <a:spcBef>
                <a:spcPts val="1400"/>
              </a:spcBef>
            </a:pPr>
            <a:r>
              <a:rPr lang="en-US" sz="2600" b="1" dirty="0"/>
              <a:t>Abraham:</a:t>
            </a:r>
            <a:r>
              <a:rPr lang="en-US" sz="2600" dirty="0"/>
              <a:t> the biblical father of the Hebrew people</a:t>
            </a:r>
          </a:p>
          <a:p>
            <a:pPr>
              <a:spcBef>
                <a:spcPts val="1400"/>
              </a:spcBef>
            </a:pPr>
            <a:r>
              <a:rPr lang="en-US" sz="2600" b="1" dirty="0"/>
              <a:t>Moses:</a:t>
            </a:r>
            <a:r>
              <a:rPr lang="en-US" sz="2600" dirty="0"/>
              <a:t> Hebrew leader who led the Israelites from slavery in Egypt</a:t>
            </a:r>
          </a:p>
          <a:p>
            <a:pPr>
              <a:spcBef>
                <a:spcPts val="1400"/>
              </a:spcBef>
            </a:pPr>
            <a:r>
              <a:rPr lang="en-US" sz="2600" b="1" dirty="0"/>
              <a:t>Exodus:</a:t>
            </a:r>
            <a:r>
              <a:rPr lang="en-US" sz="2600" dirty="0"/>
              <a:t> the journey the Israelites made from Egypt to Canaan, led by Moses</a:t>
            </a:r>
          </a:p>
          <a:p>
            <a:pPr>
              <a:spcBef>
                <a:spcPts val="1400"/>
              </a:spcBef>
            </a:pPr>
            <a:r>
              <a:rPr lang="en-US" sz="2600" b="1" dirty="0"/>
              <a:t>Ten Commandments:</a:t>
            </a:r>
            <a:r>
              <a:rPr lang="en-US" sz="2600" dirty="0"/>
              <a:t> moral code of laws that God handed down to Moses</a:t>
            </a:r>
          </a:p>
          <a:p>
            <a:pPr>
              <a:spcBef>
                <a:spcPts val="1400"/>
              </a:spcBef>
            </a:pPr>
            <a:r>
              <a:rPr lang="en-US" sz="2600" b="1" dirty="0"/>
              <a:t>David:</a:t>
            </a:r>
            <a:r>
              <a:rPr lang="en-US" sz="2600" dirty="0"/>
              <a:t> former outlaw who became king after the death of Saul, Israel’s first king</a:t>
            </a:r>
          </a:p>
          <a:p>
            <a:pPr>
              <a:spcBef>
                <a:spcPts val="1400"/>
              </a:spcBef>
            </a:pPr>
            <a:r>
              <a:rPr lang="en-US" sz="2600" b="1" dirty="0"/>
              <a:t>Solomon:</a:t>
            </a:r>
            <a:r>
              <a:rPr lang="en-US" sz="2600" dirty="0"/>
              <a:t> David’s son; became king of the Israelites</a:t>
            </a:r>
          </a:p>
          <a:p>
            <a:pPr>
              <a:spcBef>
                <a:spcPts val="1400"/>
              </a:spcBef>
            </a:pPr>
            <a:r>
              <a:rPr lang="en-US" sz="2600" b="1" dirty="0"/>
              <a:t>Diaspora:</a:t>
            </a:r>
            <a:r>
              <a:rPr lang="en-US" sz="2600" dirty="0"/>
              <a:t> the dispersal of the Jews outside of Canaan</a:t>
            </a:r>
          </a:p>
        </p:txBody>
      </p:sp>
    </p:spTree>
    <p:extLst>
      <p:ext uri="{BB962C8B-B14F-4D97-AF65-F5344CB8AC3E}">
        <p14:creationId xmlns:p14="http://schemas.microsoft.com/office/powerpoint/2010/main" val="41447411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a:bodyPr>
          <a:lstStyle/>
          <a:p>
            <a:r>
              <a:rPr lang="en-US" dirty="0"/>
              <a:t>Hanukkah</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85000" lnSpcReduction="20000"/>
          </a:bodyPr>
          <a:lstStyle/>
          <a:p>
            <a:r>
              <a:rPr lang="en-US" dirty="0"/>
              <a:t>Celebrated in December and honors the rededication of the Second Temple during the revolt of the Maccabees.</a:t>
            </a:r>
          </a:p>
          <a:p>
            <a:r>
              <a:rPr lang="en-US" dirty="0"/>
              <a:t>The Maccabees wanted to celebrate that their non-Jewish rulers let them keep their religion, but the Maccabees didn’t have enough lamp oil to perform the rededication ceremony.</a:t>
            </a:r>
          </a:p>
          <a:p>
            <a:r>
              <a:rPr lang="en-US" dirty="0"/>
              <a:t>Miraculously, the oil they had – enough to burn for only one day – burned for eight full days.</a:t>
            </a:r>
          </a:p>
          <a:p>
            <a:r>
              <a:rPr lang="en-US" dirty="0"/>
              <a:t>Today, Jews celebrate this event by lighting a special candle holder called a menorah with eight branches that represent the eight days the oil burned.</a:t>
            </a:r>
          </a:p>
        </p:txBody>
      </p:sp>
      <p:pic>
        <p:nvPicPr>
          <p:cNvPr id="5" name="Picture 4">
            <a:extLst>
              <a:ext uri="{FF2B5EF4-FFF2-40B4-BE49-F238E27FC236}">
                <a16:creationId xmlns:a16="http://schemas.microsoft.com/office/drawing/2014/main" id="{82E1075F-0B78-4B4F-B0C7-8370ED94C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611" y="571500"/>
            <a:ext cx="3130931" cy="2096274"/>
          </a:xfrm>
          <a:prstGeom prst="rect">
            <a:avLst/>
          </a:prstGeom>
        </p:spPr>
      </p:pic>
    </p:spTree>
    <p:extLst>
      <p:ext uri="{BB962C8B-B14F-4D97-AF65-F5344CB8AC3E}">
        <p14:creationId xmlns:p14="http://schemas.microsoft.com/office/powerpoint/2010/main" val="23626370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a:bodyPr>
          <a:lstStyle/>
          <a:p>
            <a:r>
              <a:rPr lang="en-US" dirty="0"/>
              <a:t>Passover</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85000" lnSpcReduction="20000"/>
          </a:bodyPr>
          <a:lstStyle/>
          <a:p>
            <a:r>
              <a:rPr lang="en-US" dirty="0"/>
              <a:t>Celebrated in March or April and is a time for Jews to remember the Exodus (the journey of the Israelites out of slavery in Egypt).</a:t>
            </a:r>
          </a:p>
          <a:p>
            <a:r>
              <a:rPr lang="en-US" dirty="0"/>
              <a:t>According to Jewish tradition, the Israelites left Egypt so quickly that bakers didn’t have enough time to let the bread rise.</a:t>
            </a:r>
          </a:p>
          <a:p>
            <a:r>
              <a:rPr lang="en-US" dirty="0"/>
              <a:t>During Passover, Jews eat only matzo, a flat, unrisen bread.</a:t>
            </a:r>
          </a:p>
          <a:p>
            <a:r>
              <a:rPr lang="en-US" dirty="0"/>
              <a:t>Jews also eat a special meal called a </a:t>
            </a:r>
            <a:r>
              <a:rPr lang="en-US" dirty="0" err="1"/>
              <a:t>seder</a:t>
            </a:r>
            <a:r>
              <a:rPr lang="en-US" dirty="0"/>
              <a:t> (SAY-</a:t>
            </a:r>
            <a:r>
              <a:rPr lang="en-US" dirty="0" err="1"/>
              <a:t>duhr</a:t>
            </a:r>
            <a:r>
              <a:rPr lang="en-US" dirty="0"/>
              <a:t>), when they recall and reflect upon the events of the Exodus.</a:t>
            </a:r>
          </a:p>
        </p:txBody>
      </p:sp>
    </p:spTree>
    <p:extLst>
      <p:ext uri="{BB962C8B-B14F-4D97-AF65-F5344CB8AC3E}">
        <p14:creationId xmlns:p14="http://schemas.microsoft.com/office/powerpoint/2010/main" val="8784820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a:bodyPr>
          <a:lstStyle/>
          <a:p>
            <a:r>
              <a:rPr lang="en-US" dirty="0"/>
              <a:t>High Holy Days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85000" lnSpcReduction="20000"/>
          </a:bodyPr>
          <a:lstStyle/>
          <a:p>
            <a:r>
              <a:rPr lang="en-US" dirty="0"/>
              <a:t>The two most sacred days of all Jewish holy days take place each year in September or October.</a:t>
            </a:r>
          </a:p>
          <a:p>
            <a:r>
              <a:rPr lang="en-US" dirty="0"/>
              <a:t>The first two days of the celebration, </a:t>
            </a:r>
            <a:r>
              <a:rPr lang="en-US" b="1" dirty="0"/>
              <a:t>Rosh Hashanah</a:t>
            </a:r>
            <a:r>
              <a:rPr lang="en-US" dirty="0"/>
              <a:t>, celebrate the beginning of a new year in the Jewish calendar.</a:t>
            </a:r>
          </a:p>
          <a:p>
            <a:r>
              <a:rPr lang="en-US" b="1" dirty="0"/>
              <a:t>Yom Kippur </a:t>
            </a:r>
            <a:r>
              <a:rPr lang="en-US" dirty="0"/>
              <a:t>falls soon afterward and is when Jews ask God to forgive their sins. Jews consider Yom Kippur to be the holiest day of the entire year and don’t eat or drink anything for the entire day.</a:t>
            </a:r>
          </a:p>
          <a:p>
            <a:r>
              <a:rPr lang="en-US" dirty="0"/>
              <a:t>These ceremonies help many Jews feel more connected to their long past, to the days of Abraham and Moses.</a:t>
            </a:r>
          </a:p>
        </p:txBody>
      </p:sp>
    </p:spTree>
    <p:extLst>
      <p:ext uri="{BB962C8B-B14F-4D97-AF65-F5344CB8AC3E}">
        <p14:creationId xmlns:p14="http://schemas.microsoft.com/office/powerpoint/2010/main" val="164441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hristianity"/>
          <p:cNvSpPr txBox="1">
            <a:spLocks noGrp="1"/>
          </p:cNvSpPr>
          <p:nvPr>
            <p:ph type="title"/>
          </p:nvPr>
        </p:nvSpPr>
        <p:spPr>
          <a:prstGeom prst="rect">
            <a:avLst/>
          </a:prstGeom>
        </p:spPr>
        <p:txBody>
          <a:bodyPr/>
          <a:lstStyle/>
          <a:p>
            <a:r>
              <a:t>Christianity</a:t>
            </a:r>
          </a:p>
        </p:txBody>
      </p:sp>
      <p:pic>
        <p:nvPicPr>
          <p:cNvPr id="7" name="Picture 6">
            <a:extLst>
              <a:ext uri="{FF2B5EF4-FFF2-40B4-BE49-F238E27FC236}">
                <a16:creationId xmlns:a16="http://schemas.microsoft.com/office/drawing/2014/main" id="{D6265CB2-1C6A-C14F-B767-01AAF7060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557" y="2933700"/>
            <a:ext cx="10951685" cy="575310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lstStyle/>
          <a:p>
            <a:r>
              <a:rPr lang="en-US" dirty="0"/>
              <a:t>Christianity</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normAutofit fontScale="77500" lnSpcReduction="20000"/>
          </a:bodyPr>
          <a:lstStyle/>
          <a:p>
            <a:r>
              <a:rPr lang="en-US" b="1" dirty="0"/>
              <a:t>The Big Idea:</a:t>
            </a:r>
            <a:r>
              <a:rPr lang="en-US" dirty="0"/>
              <a:t>  People in the Roman Empire practiced many religions before Christianity, based on the teachings of Jesus of Nazareth, spread and became Rome’s official religion.</a:t>
            </a:r>
          </a:p>
          <a:p>
            <a:r>
              <a:rPr lang="en-US" b="1" dirty="0"/>
              <a:t>Main Ideas:</a:t>
            </a:r>
          </a:p>
          <a:p>
            <a:pPr lvl="1"/>
            <a:r>
              <a:rPr lang="en-US" dirty="0"/>
              <a:t>Despite its general religious tolerance, Rome came into conflict with the Jews.</a:t>
            </a:r>
          </a:p>
          <a:p>
            <a:pPr lvl="1"/>
            <a:r>
              <a:rPr lang="en-US" dirty="0"/>
              <a:t>A new religion, Christianity, grew out of Judaism.</a:t>
            </a:r>
          </a:p>
          <a:p>
            <a:pPr lvl="1"/>
            <a:r>
              <a:rPr lang="en-US" dirty="0"/>
              <a:t>Many considered Jesus of Nazareth to be the Messiah.</a:t>
            </a:r>
          </a:p>
          <a:p>
            <a:pPr lvl="1"/>
            <a:r>
              <a:rPr lang="en-US" dirty="0"/>
              <a:t>Christianity grew in popularity and eventually became the official religion of Rome.</a:t>
            </a:r>
          </a:p>
        </p:txBody>
      </p:sp>
    </p:spTree>
    <p:extLst>
      <p:ext uri="{BB962C8B-B14F-4D97-AF65-F5344CB8AC3E}">
        <p14:creationId xmlns:p14="http://schemas.microsoft.com/office/powerpoint/2010/main" val="2789801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1000"/>
                                        <p:tgtEl>
                                          <p:spTgt spid="3">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1000"/>
                                        <p:tgtEl>
                                          <p:spTgt spid="3">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1000"/>
                                        <p:tgtEl>
                                          <p:spTgt spid="3">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dissolve">
                                      <p:cBhvr>
                                        <p:cTn id="29"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Autofit/>
          </a:bodyPr>
          <a:lstStyle/>
          <a:p>
            <a:pPr algn="l"/>
            <a:r>
              <a:rPr lang="en-US" sz="5400" b="1" dirty="0"/>
              <a:t>Main Idea #1:  Despite its general religious tolerance, Rome came into conflict with the Jews.</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normAutofit lnSpcReduction="10000"/>
          </a:bodyPr>
          <a:lstStyle/>
          <a:p>
            <a:r>
              <a:rPr lang="en-US" dirty="0"/>
              <a:t>Romans were accepting of the gods of the people that they conquered, and they prayed to a wide range of gods.</a:t>
            </a:r>
          </a:p>
          <a:p>
            <a:pPr lvl="1"/>
            <a:r>
              <a:rPr lang="en-US" dirty="0"/>
              <a:t>They were not sure which gods existed and which did not, so to avoid offending the ones that did exist, they prayed to a wide range of gods and goddesses.</a:t>
            </a:r>
          </a:p>
          <a:p>
            <a:r>
              <a:rPr lang="en-US" dirty="0"/>
              <a:t>The Romans would ban a religion if it was considered to be a threat or political problem.</a:t>
            </a:r>
          </a:p>
        </p:txBody>
      </p:sp>
    </p:spTree>
    <p:extLst>
      <p:ext uri="{BB962C8B-B14F-4D97-AF65-F5344CB8AC3E}">
        <p14:creationId xmlns:p14="http://schemas.microsoft.com/office/powerpoint/2010/main" val="41728720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rmAutofit fontScale="90000"/>
          </a:bodyPr>
          <a:lstStyle/>
          <a:p>
            <a:r>
              <a:rPr lang="en-US" dirty="0"/>
              <a:t>Jews and Romans Clashed</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a:xfrm>
            <a:off x="517072" y="2413000"/>
            <a:ext cx="5731328" cy="5715000"/>
          </a:xfrm>
        </p:spPr>
        <p:txBody>
          <a:bodyPr anchor="t">
            <a:normAutofit/>
          </a:bodyPr>
          <a:lstStyle/>
          <a:p>
            <a:pPr marL="0" indent="0" algn="ctr">
              <a:buNone/>
            </a:pPr>
            <a:r>
              <a:rPr lang="en-US" sz="3000" b="1" dirty="0"/>
              <a:t>Religious Reasons</a:t>
            </a:r>
          </a:p>
          <a:p>
            <a:r>
              <a:rPr lang="en-US" sz="3000" dirty="0"/>
              <a:t>The Romans worshipped many gods, whereas the Jews worshipped only one God.</a:t>
            </a:r>
          </a:p>
          <a:p>
            <a:r>
              <a:rPr lang="en-US" sz="3000" dirty="0"/>
              <a:t>Some Romans thought the Jews were insulting their gods by worshipping only one God.</a:t>
            </a:r>
          </a:p>
        </p:txBody>
      </p:sp>
      <p:sp>
        <p:nvSpPr>
          <p:cNvPr id="4" name="Text Placeholder 2">
            <a:extLst>
              <a:ext uri="{FF2B5EF4-FFF2-40B4-BE49-F238E27FC236}">
                <a16:creationId xmlns:a16="http://schemas.microsoft.com/office/drawing/2014/main" id="{5DD1D5C5-1A6F-2246-B76F-79B00B41FE5F}"/>
              </a:ext>
            </a:extLst>
          </p:cNvPr>
          <p:cNvSpPr txBox="1">
            <a:spLocks/>
          </p:cNvSpPr>
          <p:nvPr/>
        </p:nvSpPr>
        <p:spPr>
          <a:xfrm>
            <a:off x="6248400" y="2409371"/>
            <a:ext cx="6270171" cy="6896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381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9pPr>
          </a:lstStyle>
          <a:p>
            <a:pPr marL="0" indent="0" algn="ctr" hangingPunct="1">
              <a:buFont typeface="Georgia"/>
              <a:buNone/>
            </a:pPr>
            <a:r>
              <a:rPr lang="en-US" sz="3000" b="1" dirty="0"/>
              <a:t>Political Reasons</a:t>
            </a:r>
          </a:p>
          <a:p>
            <a:pPr hangingPunct="1"/>
            <a:r>
              <a:rPr lang="en-US" sz="3000" dirty="0"/>
              <a:t>The Jews rebelled against Roman rule twice and were defeated.</a:t>
            </a:r>
          </a:p>
          <a:p>
            <a:pPr hangingPunct="1"/>
            <a:r>
              <a:rPr lang="en-US" sz="3000" dirty="0"/>
              <a:t>Emperor Hadrian banned the practice of some rituals in the hope of ending the desire for independence.</a:t>
            </a:r>
          </a:p>
          <a:p>
            <a:pPr hangingPunct="1"/>
            <a:r>
              <a:rPr lang="en-US" sz="3000" dirty="0"/>
              <a:t>The Jews rebelled again and the Romans crushed the revolt and destroyed Jerusalem in 135, forcing the remaining Jews to leave the city.</a:t>
            </a:r>
          </a:p>
        </p:txBody>
      </p:sp>
      <p:pic>
        <p:nvPicPr>
          <p:cNvPr id="6" name="Picture 5">
            <a:extLst>
              <a:ext uri="{FF2B5EF4-FFF2-40B4-BE49-F238E27FC236}">
                <a16:creationId xmlns:a16="http://schemas.microsoft.com/office/drawing/2014/main" id="{43DBFBFD-7D17-BB4E-9386-722B6B620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16" y="6541860"/>
            <a:ext cx="2680784" cy="2763645"/>
          </a:xfrm>
          <a:prstGeom prst="rect">
            <a:avLst/>
          </a:prstGeom>
        </p:spPr>
      </p:pic>
    </p:spTree>
    <p:extLst>
      <p:ext uri="{BB962C8B-B14F-4D97-AF65-F5344CB8AC3E}">
        <p14:creationId xmlns:p14="http://schemas.microsoft.com/office/powerpoint/2010/main" val="41104115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rmAutofit fontScale="90000"/>
          </a:bodyPr>
          <a:lstStyle/>
          <a:p>
            <a:pPr algn="l"/>
            <a:r>
              <a:rPr lang="en-US" sz="5400" b="1" dirty="0"/>
              <a:t>Main Idea #2: A New Religion, Christianity, Grew out of Judaism.</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a:xfrm>
            <a:off x="1104900" y="3022600"/>
            <a:ext cx="6645729" cy="5715000"/>
          </a:xfrm>
        </p:spPr>
        <p:txBody>
          <a:bodyPr anchor="t"/>
          <a:lstStyle/>
          <a:p>
            <a:r>
              <a:rPr lang="en-US" dirty="0"/>
              <a:t>Before the Jews rebelled, a new religion appeared in Judea.</a:t>
            </a:r>
          </a:p>
          <a:p>
            <a:r>
              <a:rPr lang="en-US" dirty="0"/>
              <a:t>This religion was based on the teachings of Jesus of Nazareth.</a:t>
            </a:r>
          </a:p>
          <a:p>
            <a:r>
              <a:rPr lang="en-US" dirty="0"/>
              <a:t>It was rooted in Jewish ideas and traditions.</a:t>
            </a:r>
          </a:p>
        </p:txBody>
      </p:sp>
      <p:pic>
        <p:nvPicPr>
          <p:cNvPr id="11" name="Picture 10">
            <a:extLst>
              <a:ext uri="{FF2B5EF4-FFF2-40B4-BE49-F238E27FC236}">
                <a16:creationId xmlns:a16="http://schemas.microsoft.com/office/drawing/2014/main" id="{317F4B37-F706-314A-B197-2645358D3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012" y="3022600"/>
            <a:ext cx="3657600" cy="5397500"/>
          </a:xfrm>
          <a:prstGeom prst="rect">
            <a:avLst/>
          </a:prstGeom>
        </p:spPr>
      </p:pic>
    </p:spTree>
    <p:extLst>
      <p:ext uri="{BB962C8B-B14F-4D97-AF65-F5344CB8AC3E}">
        <p14:creationId xmlns:p14="http://schemas.microsoft.com/office/powerpoint/2010/main" val="4221934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1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lstStyle/>
          <a:p>
            <a:r>
              <a:rPr lang="en-US" dirty="0"/>
              <a:t>The Messiah</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lstStyle/>
          <a:p>
            <a:r>
              <a:rPr lang="en-US" i="1" dirty="0"/>
              <a:t>Messiah</a:t>
            </a:r>
            <a:r>
              <a:rPr lang="en-US" dirty="0"/>
              <a:t> means “anointed” in Hebrew.</a:t>
            </a:r>
          </a:p>
          <a:p>
            <a:r>
              <a:rPr lang="en-US" dirty="0"/>
              <a:t>The Jews believed that the Messiah would be chosen by God to lead hem.</a:t>
            </a:r>
          </a:p>
          <a:p>
            <a:r>
              <a:rPr lang="en-US" dirty="0"/>
              <a:t>The Jews believed that if they followed the laws closely, a descendant of King David would come to restore the kingdom.</a:t>
            </a:r>
          </a:p>
          <a:p>
            <a:r>
              <a:rPr lang="en-US" dirty="0"/>
              <a:t>A prophet named John the Baptist announced that this leader, the Messiah, was coming soon.</a:t>
            </a:r>
          </a:p>
        </p:txBody>
      </p:sp>
    </p:spTree>
    <p:extLst>
      <p:ext uri="{BB962C8B-B14F-4D97-AF65-F5344CB8AC3E}">
        <p14:creationId xmlns:p14="http://schemas.microsoft.com/office/powerpoint/2010/main" val="37597332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Autofit/>
          </a:bodyPr>
          <a:lstStyle/>
          <a:p>
            <a:pPr algn="l"/>
            <a:r>
              <a:rPr lang="en-US" sz="5400" b="1" dirty="0"/>
              <a:t>Main Idea #3:  Many Considered Jesus of Nazareth to be the Messiah</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lstStyle/>
          <a:p>
            <a:r>
              <a:rPr lang="en-US" dirty="0"/>
              <a:t>The limited knowledge about Jesus’s life is contained in the </a:t>
            </a:r>
            <a:r>
              <a:rPr lang="en-US" b="1" dirty="0"/>
              <a:t>Bible</a:t>
            </a:r>
            <a:r>
              <a:rPr lang="en-US" dirty="0"/>
              <a:t>, the holy book of Christianity.</a:t>
            </a:r>
          </a:p>
          <a:p>
            <a:r>
              <a:rPr lang="en-US" dirty="0"/>
              <a:t>The Bible is made up of two parts:</a:t>
            </a:r>
          </a:p>
          <a:p>
            <a:pPr lvl="1"/>
            <a:r>
              <a:rPr lang="en-US" dirty="0"/>
              <a:t>The Old Testament tells the history and ideas of the Hebrew people.</a:t>
            </a:r>
          </a:p>
          <a:p>
            <a:pPr lvl="1"/>
            <a:r>
              <a:rPr lang="en-US" dirty="0"/>
              <a:t>The New Testament tells about the life and teachings of Jesus.</a:t>
            </a:r>
          </a:p>
        </p:txBody>
      </p:sp>
    </p:spTree>
    <p:extLst>
      <p:ext uri="{BB962C8B-B14F-4D97-AF65-F5344CB8AC3E}">
        <p14:creationId xmlns:p14="http://schemas.microsoft.com/office/powerpoint/2010/main" val="4181930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1000"/>
                                        <p:tgtEl>
                                          <p:spTgt spid="3">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World Religions"/>
          <p:cNvSpPr txBox="1">
            <a:spLocks noGrp="1"/>
          </p:cNvSpPr>
          <p:nvPr>
            <p:ph type="title"/>
          </p:nvPr>
        </p:nvSpPr>
        <p:spPr>
          <a:prstGeom prst="rect">
            <a:avLst/>
          </a:prstGeom>
        </p:spPr>
        <p:txBody>
          <a:bodyPr/>
          <a:lstStyle/>
          <a:p>
            <a:r>
              <a:t>World Religions</a:t>
            </a:r>
          </a:p>
        </p:txBody>
      </p:sp>
      <p:sp>
        <p:nvSpPr>
          <p:cNvPr id="153" name="In ancient times, most people worshiped many gods.  This practice is known as polytheism."/>
          <p:cNvSpPr txBox="1">
            <a:spLocks noGrp="1"/>
          </p:cNvSpPr>
          <p:nvPr>
            <p:ph type="body" sz="quarter" idx="1"/>
          </p:nvPr>
        </p:nvSpPr>
        <p:spPr>
          <a:xfrm>
            <a:off x="1092200" y="2820136"/>
            <a:ext cx="7063780" cy="2362201"/>
          </a:xfrm>
          <a:prstGeom prst="rect">
            <a:avLst/>
          </a:prstGeom>
        </p:spPr>
        <p:txBody>
          <a:bodyPr/>
          <a:lstStyle/>
          <a:p>
            <a:pPr>
              <a:buBlip>
                <a:blip r:embed="rId2"/>
              </a:buBlip>
              <a:defRPr sz="2800"/>
            </a:pPr>
            <a:r>
              <a:t>In ancient times, most people worshiped many gods.  This practice is known as </a:t>
            </a:r>
            <a:r>
              <a:rPr b="1"/>
              <a:t>polytheism</a:t>
            </a:r>
            <a:r>
              <a:t>.</a:t>
            </a:r>
          </a:p>
        </p:txBody>
      </p:sp>
      <p:pic>
        <p:nvPicPr>
          <p:cNvPr id="154" name="olympus.png" descr="olympus.png"/>
          <p:cNvPicPr>
            <a:picLocks/>
          </p:cNvPicPr>
          <p:nvPr/>
        </p:nvPicPr>
        <p:blipFill>
          <a:blip r:embed="rId3">
            <a:extLst/>
          </a:blip>
          <a:stretch>
            <a:fillRect/>
          </a:stretch>
        </p:blipFill>
        <p:spPr>
          <a:xfrm>
            <a:off x="8278117" y="2884242"/>
            <a:ext cx="3475094" cy="2356592"/>
          </a:xfrm>
          <a:prstGeom prst="rect">
            <a:avLst/>
          </a:prstGeom>
        </p:spPr>
      </p:pic>
      <p:sp>
        <p:nvSpPr>
          <p:cNvPr id="155" name="A millennium is a period of one thousand years. During the second millennium B.C., a new religion arose."/>
          <p:cNvSpPr txBox="1"/>
          <p:nvPr/>
        </p:nvSpPr>
        <p:spPr>
          <a:xfrm>
            <a:off x="971550" y="5327849"/>
            <a:ext cx="9841373" cy="99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81000" indent="-381000" algn="l">
              <a:spcBef>
                <a:spcPts val="3200"/>
              </a:spcBef>
              <a:buClr>
                <a:srgbClr val="9A7865"/>
              </a:buClr>
              <a:buSzPct val="40000"/>
              <a:buFont typeface="Georgia"/>
              <a:buBlip>
                <a:blip r:embed="rId2"/>
              </a:buBlip>
              <a:defRPr sz="2800"/>
            </a:pPr>
            <a:r>
              <a:t>A </a:t>
            </a:r>
            <a:r>
              <a:rPr b="1"/>
              <a:t>millennium</a:t>
            </a:r>
            <a:r>
              <a:t> is a period of one thousand years. During the second millennium B.C., a new religion arose.</a:t>
            </a:r>
          </a:p>
        </p:txBody>
      </p:sp>
      <p:sp>
        <p:nvSpPr>
          <p:cNvPr id="156" name="This new religion was based on monotheism - the belief in just one God, and developed among a people called the Israelites.  This religion came to be known as Judaism and its followers as Jews."/>
          <p:cNvSpPr txBox="1"/>
          <p:nvPr/>
        </p:nvSpPr>
        <p:spPr>
          <a:xfrm>
            <a:off x="1035050" y="6703222"/>
            <a:ext cx="7769077" cy="2330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381000" indent="-381000" algn="l">
              <a:spcBef>
                <a:spcPts val="3200"/>
              </a:spcBef>
              <a:buClr>
                <a:srgbClr val="9A7865"/>
              </a:buClr>
              <a:buSzPct val="40000"/>
              <a:buFont typeface="Georgia"/>
              <a:buBlip>
                <a:blip r:embed="rId2"/>
              </a:buBlip>
              <a:defRPr sz="2800"/>
            </a:pPr>
            <a:r>
              <a:t>This new religion was based on </a:t>
            </a:r>
            <a:r>
              <a:rPr b="1"/>
              <a:t>monotheism</a:t>
            </a:r>
            <a:r>
              <a:t> - the belief in just one God, and developed among a people called the Israelites.  This religion came to be known as Judaism and its followers as Jews.</a:t>
            </a:r>
          </a:p>
        </p:txBody>
      </p:sp>
      <p:pic>
        <p:nvPicPr>
          <p:cNvPr id="157" name="f198b99345ec73738594fa0b4f87d555.jpg" descr="f198b99345ec73738594fa0b4f87d555.jpg"/>
          <p:cNvPicPr>
            <a:picLocks/>
          </p:cNvPicPr>
          <p:nvPr/>
        </p:nvPicPr>
        <p:blipFill>
          <a:blip r:embed="rId4">
            <a:extLst/>
          </a:blip>
          <a:stretch>
            <a:fillRect/>
          </a:stretch>
        </p:blipFill>
        <p:spPr>
          <a:xfrm>
            <a:off x="8951847" y="6411405"/>
            <a:ext cx="2473709" cy="30135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10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54"/>
                                        </p:tgtEl>
                                        <p:attrNameLst>
                                          <p:attrName>style.visibility</p:attrName>
                                        </p:attrNameLst>
                                      </p:cBhvr>
                                      <p:to>
                                        <p:strVal val="visible"/>
                                      </p:to>
                                    </p:set>
                                    <p:animEffect transition="in" filter="dissolve">
                                      <p:cBhvr>
                                        <p:cTn id="12" dur="1500"/>
                                        <p:tgtEl>
                                          <p:spTgt spid="1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55"/>
                                        </p:tgtEl>
                                        <p:attrNameLst>
                                          <p:attrName>style.visibility</p:attrName>
                                        </p:attrNameLst>
                                      </p:cBhvr>
                                      <p:to>
                                        <p:strVal val="visible"/>
                                      </p:to>
                                    </p:set>
                                    <p:animEffect transition="in" filter="dissolve">
                                      <p:cBhvr>
                                        <p:cTn id="17" dur="1000"/>
                                        <p:tgtEl>
                                          <p:spTgt spid="1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56"/>
                                        </p:tgtEl>
                                        <p:attrNameLst>
                                          <p:attrName>style.visibility</p:attrName>
                                        </p:attrNameLst>
                                      </p:cBhvr>
                                      <p:to>
                                        <p:strVal val="visible"/>
                                      </p:to>
                                    </p:set>
                                    <p:animEffect transition="in" filter="dissolve">
                                      <p:cBhvr>
                                        <p:cTn id="22" dur="1000"/>
                                        <p:tgtEl>
                                          <p:spTgt spid="15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57"/>
                                        </p:tgtEl>
                                        <p:attrNameLst>
                                          <p:attrName>style.visibility</p:attrName>
                                        </p:attrNameLst>
                                      </p:cBhvr>
                                      <p:to>
                                        <p:strVal val="visible"/>
                                      </p:to>
                                    </p:set>
                                    <p:animEffect transition="in" filter="dissolve">
                                      <p:cBhvr>
                                        <p:cTn id="27" dur="1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animBg="1" advAuto="0"/>
      <p:bldP spid="154" grpId="2" animBg="1" advAuto="0"/>
      <p:bldP spid="155" grpId="3" animBg="1" advAuto="0"/>
      <p:bldP spid="156" grpId="4" animBg="1" advAuto="0"/>
      <p:bldP spid="157" grpId="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lstStyle/>
          <a:p>
            <a:r>
              <a:rPr lang="en-US" dirty="0"/>
              <a:t>The Birth of Jesus</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a:xfrm>
            <a:off x="5769428" y="3022600"/>
            <a:ext cx="6130471" cy="5715000"/>
          </a:xfrm>
        </p:spPr>
        <p:txBody>
          <a:bodyPr anchor="t">
            <a:normAutofit fontScale="92500"/>
          </a:bodyPr>
          <a:lstStyle/>
          <a:p>
            <a:r>
              <a:rPr lang="en-US" dirty="0"/>
              <a:t>According to the Bible, Jesus was born in Bethlehem to Mary and Joseph.</a:t>
            </a:r>
          </a:p>
          <a:p>
            <a:r>
              <a:rPr lang="en-US" dirty="0"/>
              <a:t>Jesus probably studied carpentry and Judaism.</a:t>
            </a:r>
          </a:p>
          <a:p>
            <a:r>
              <a:rPr lang="en-US" dirty="0"/>
              <a:t>Stories of his teachings and actions make up the beginning of the New Testament.</a:t>
            </a:r>
          </a:p>
        </p:txBody>
      </p:sp>
      <p:pic>
        <p:nvPicPr>
          <p:cNvPr id="7" name="Picture 6">
            <a:extLst>
              <a:ext uri="{FF2B5EF4-FFF2-40B4-BE49-F238E27FC236}">
                <a16:creationId xmlns:a16="http://schemas.microsoft.com/office/drawing/2014/main" id="{6288293D-E786-2847-8A0A-27F411421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3022600"/>
            <a:ext cx="4415273" cy="5441043"/>
          </a:xfrm>
          <a:prstGeom prst="rect">
            <a:avLst/>
          </a:prstGeom>
        </p:spPr>
      </p:pic>
    </p:spTree>
    <p:extLst>
      <p:ext uri="{BB962C8B-B14F-4D97-AF65-F5344CB8AC3E}">
        <p14:creationId xmlns:p14="http://schemas.microsoft.com/office/powerpoint/2010/main" val="33155617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1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rmAutofit fontScale="90000"/>
          </a:bodyPr>
          <a:lstStyle/>
          <a:p>
            <a:r>
              <a:rPr lang="en-US" dirty="0"/>
              <a:t>The Crucifixion and Resurrection</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a:xfrm>
            <a:off x="1104899" y="3022600"/>
            <a:ext cx="6645729" cy="5715000"/>
          </a:xfrm>
        </p:spPr>
        <p:txBody>
          <a:bodyPr anchor="t">
            <a:normAutofit fontScale="85000" lnSpcReduction="10000"/>
          </a:bodyPr>
          <a:lstStyle/>
          <a:p>
            <a:r>
              <a:rPr lang="en-US" dirty="0"/>
              <a:t>Jesus’s teachings challenged the authority of political and religious leaders who arrested him.</a:t>
            </a:r>
          </a:p>
          <a:p>
            <a:r>
              <a:rPr lang="en-US" dirty="0"/>
              <a:t>He was tried and put to death by </a:t>
            </a:r>
            <a:r>
              <a:rPr lang="en-US" b="1" dirty="0"/>
              <a:t>crucifixion</a:t>
            </a:r>
            <a:r>
              <a:rPr lang="en-US" dirty="0"/>
              <a:t>, a type of execution in which a person is nailed to a cross.</a:t>
            </a:r>
          </a:p>
          <a:p>
            <a:r>
              <a:rPr lang="en-US" dirty="0"/>
              <a:t>According to Christian belief, Jesus rose from the dead on the third day after his death, which is referred to as the </a:t>
            </a:r>
            <a:r>
              <a:rPr lang="en-US" b="1" dirty="0"/>
              <a:t>Resurrection</a:t>
            </a:r>
            <a:r>
              <a:rPr lang="en-US" dirty="0"/>
              <a:t>.</a:t>
            </a:r>
          </a:p>
        </p:txBody>
      </p:sp>
      <p:pic>
        <p:nvPicPr>
          <p:cNvPr id="5" name="Picture 4">
            <a:extLst>
              <a:ext uri="{FF2B5EF4-FFF2-40B4-BE49-F238E27FC236}">
                <a16:creationId xmlns:a16="http://schemas.microsoft.com/office/drawing/2014/main" id="{8D73A8BE-1F95-DD4A-B166-92F6B26AC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514" y="3022600"/>
            <a:ext cx="4266875" cy="5197829"/>
          </a:xfrm>
          <a:prstGeom prst="rect">
            <a:avLst/>
          </a:prstGeom>
        </p:spPr>
      </p:pic>
    </p:spTree>
    <p:extLst>
      <p:ext uri="{BB962C8B-B14F-4D97-AF65-F5344CB8AC3E}">
        <p14:creationId xmlns:p14="http://schemas.microsoft.com/office/powerpoint/2010/main" val="3665909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1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rmAutofit fontScale="90000"/>
          </a:bodyPr>
          <a:lstStyle/>
          <a:p>
            <a:r>
              <a:rPr lang="en-US" dirty="0"/>
              <a:t>The Crucifixion and Resurrection</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a:xfrm>
            <a:off x="1104900" y="3022600"/>
            <a:ext cx="6014357" cy="5715000"/>
          </a:xfrm>
        </p:spPr>
        <p:txBody>
          <a:bodyPr anchor="t">
            <a:normAutofit fontScale="85000" lnSpcReduction="10000"/>
          </a:bodyPr>
          <a:lstStyle/>
          <a:p>
            <a:r>
              <a:rPr lang="en-US" dirty="0"/>
              <a:t>After the Resurrection, several groups of Jesus’s disciples, or followers, claimed to see him again.</a:t>
            </a:r>
          </a:p>
          <a:p>
            <a:r>
              <a:rPr lang="en-US" dirty="0"/>
              <a:t>Some people called him Jesus Christ, which is how the words </a:t>
            </a:r>
            <a:r>
              <a:rPr lang="en-US" i="1" dirty="0"/>
              <a:t>Christians</a:t>
            </a:r>
            <a:r>
              <a:rPr lang="en-US" dirty="0"/>
              <a:t> and </a:t>
            </a:r>
            <a:r>
              <a:rPr lang="en-US" i="1" dirty="0"/>
              <a:t>Christianity</a:t>
            </a:r>
            <a:r>
              <a:rPr lang="en-US" dirty="0"/>
              <a:t> eventually developed.</a:t>
            </a:r>
          </a:p>
          <a:p>
            <a:pPr lvl="1"/>
            <a:r>
              <a:rPr lang="en-US" dirty="0"/>
              <a:t>Christ comes from </a:t>
            </a:r>
            <a:r>
              <a:rPr lang="en-US" i="1" dirty="0"/>
              <a:t>Christos</a:t>
            </a:r>
            <a:r>
              <a:rPr lang="en-US" dirty="0"/>
              <a:t>, the Greek word for Messiah.</a:t>
            </a:r>
          </a:p>
        </p:txBody>
      </p:sp>
      <p:pic>
        <p:nvPicPr>
          <p:cNvPr id="5" name="Picture 4">
            <a:extLst>
              <a:ext uri="{FF2B5EF4-FFF2-40B4-BE49-F238E27FC236}">
                <a16:creationId xmlns:a16="http://schemas.microsoft.com/office/drawing/2014/main" id="{0AA75A2A-7E5A-A640-AA0F-6A1822113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698" y="3022600"/>
            <a:ext cx="4672951" cy="5076371"/>
          </a:xfrm>
          <a:prstGeom prst="rect">
            <a:avLst/>
          </a:prstGeom>
        </p:spPr>
      </p:pic>
    </p:spTree>
    <p:extLst>
      <p:ext uri="{BB962C8B-B14F-4D97-AF65-F5344CB8AC3E}">
        <p14:creationId xmlns:p14="http://schemas.microsoft.com/office/powerpoint/2010/main" val="11817205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1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1000"/>
                                        <p:tgtEl>
                                          <p:spTgt spid="3">
                                            <p:txEl>
                                              <p:pRg st="1" end="1"/>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lstStyle/>
          <a:p>
            <a:r>
              <a:rPr lang="en-US" dirty="0"/>
              <a:t>The Teachings of Jesus</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a:xfrm>
            <a:off x="1104900" y="3022600"/>
            <a:ext cx="10795000" cy="5715000"/>
          </a:xfrm>
        </p:spPr>
        <p:txBody>
          <a:bodyPr anchor="t">
            <a:normAutofit fontScale="77500" lnSpcReduction="20000"/>
          </a:bodyPr>
          <a:lstStyle/>
          <a:p>
            <a:r>
              <a:rPr lang="en-US" dirty="0"/>
              <a:t>Much of Jesus’s message was rooted in older Jewish traditions:</a:t>
            </a:r>
          </a:p>
          <a:p>
            <a:pPr lvl="1">
              <a:lnSpc>
                <a:spcPct val="120000"/>
              </a:lnSpc>
              <a:spcBef>
                <a:spcPts val="800"/>
              </a:spcBef>
            </a:pPr>
            <a:r>
              <a:rPr lang="en-US" dirty="0"/>
              <a:t>Love God</a:t>
            </a:r>
          </a:p>
          <a:p>
            <a:pPr lvl="1">
              <a:lnSpc>
                <a:spcPct val="120000"/>
              </a:lnSpc>
              <a:spcBef>
                <a:spcPts val="800"/>
              </a:spcBef>
            </a:pPr>
            <a:r>
              <a:rPr lang="en-US" dirty="0"/>
              <a:t>Love other people</a:t>
            </a:r>
          </a:p>
          <a:p>
            <a:r>
              <a:rPr lang="en-US" dirty="0"/>
              <a:t>Jesus taught that people who were saved from sin would enter the kingdom of God when they died.  He told people how to live in order to reach the kingdom of Heaven.</a:t>
            </a:r>
          </a:p>
          <a:p>
            <a:r>
              <a:rPr lang="en-US" dirty="0"/>
              <a:t>Over the centuries since Jesus lived, people have interpreted his teachings differently, creating denominations of Christians.</a:t>
            </a:r>
          </a:p>
          <a:p>
            <a:pPr lvl="1"/>
            <a:r>
              <a:rPr lang="en-US" dirty="0"/>
              <a:t>Lutheran, Anglican, Evangelical, Methodist, Presbyterian, Pentecostal, Eastern Orthodox, Baptist, etc.) </a:t>
            </a:r>
          </a:p>
        </p:txBody>
      </p:sp>
    </p:spTree>
    <p:extLst>
      <p:ext uri="{BB962C8B-B14F-4D97-AF65-F5344CB8AC3E}">
        <p14:creationId xmlns:p14="http://schemas.microsoft.com/office/powerpoint/2010/main" val="2689736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10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1000"/>
                                        <p:tgtEl>
                                          <p:spTgt spid="3">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rmAutofit fontScale="90000"/>
          </a:bodyPr>
          <a:lstStyle/>
          <a:p>
            <a:r>
              <a:rPr lang="en-US" dirty="0"/>
              <a:t>The Spread of Jesus’s Teachings</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a:xfrm>
            <a:off x="1104900" y="3022600"/>
            <a:ext cx="5470071" cy="5715000"/>
          </a:xfrm>
        </p:spPr>
        <p:txBody>
          <a:bodyPr anchor="t">
            <a:noAutofit/>
          </a:bodyPr>
          <a:lstStyle/>
          <a:p>
            <a:pPr marL="0" indent="0">
              <a:buNone/>
            </a:pPr>
            <a:r>
              <a:rPr lang="en-US" sz="2800" dirty="0"/>
              <a:t>Jesus chose people to pass along his teachings.</a:t>
            </a:r>
          </a:p>
          <a:p>
            <a:pPr lvl="1">
              <a:spcBef>
                <a:spcPts val="800"/>
              </a:spcBef>
            </a:pPr>
            <a:r>
              <a:rPr lang="en-US" sz="2800" dirty="0"/>
              <a:t>12 </a:t>
            </a:r>
            <a:r>
              <a:rPr lang="en-US" sz="2800" b="1" dirty="0"/>
              <a:t>Apostles</a:t>
            </a:r>
          </a:p>
          <a:p>
            <a:pPr lvl="2">
              <a:spcBef>
                <a:spcPts val="800"/>
              </a:spcBef>
            </a:pPr>
            <a:r>
              <a:rPr lang="en-US" sz="2800" dirty="0"/>
              <a:t>They were Jesus’s closest followers during his lifetime.</a:t>
            </a:r>
          </a:p>
          <a:p>
            <a:pPr lvl="2">
              <a:spcBef>
                <a:spcPts val="800"/>
              </a:spcBef>
            </a:pPr>
            <a:r>
              <a:rPr lang="en-US" sz="2800" dirty="0"/>
              <a:t>Peter became leader of the group after Jesus died.</a:t>
            </a:r>
          </a:p>
          <a:p>
            <a:pPr lvl="1">
              <a:spcBef>
                <a:spcPts val="800"/>
              </a:spcBef>
            </a:pPr>
            <a:r>
              <a:rPr lang="en-US" sz="2800" dirty="0"/>
              <a:t>The writers of the Gospels were Matthew, Mark, Luke, and John.</a:t>
            </a:r>
          </a:p>
        </p:txBody>
      </p:sp>
      <p:sp>
        <p:nvSpPr>
          <p:cNvPr id="4" name="Text Placeholder 2">
            <a:extLst>
              <a:ext uri="{FF2B5EF4-FFF2-40B4-BE49-F238E27FC236}">
                <a16:creationId xmlns:a16="http://schemas.microsoft.com/office/drawing/2014/main" id="{1343D52D-3A0E-8048-9A3D-41225A992242}"/>
              </a:ext>
            </a:extLst>
          </p:cNvPr>
          <p:cNvSpPr txBox="1">
            <a:spLocks/>
          </p:cNvSpPr>
          <p:nvPr/>
        </p:nvSpPr>
        <p:spPr>
          <a:xfrm>
            <a:off x="6574971" y="3022600"/>
            <a:ext cx="5470071" cy="571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381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 typeface="Georgia"/>
              <a:buBlip>
                <a:blip r:embed="rId2"/>
              </a:buBlip>
              <a:tabLst/>
              <a:defRPr sz="3600" b="0" i="0" u="none" strike="noStrike" cap="none" spc="0" baseline="0">
                <a:ln>
                  <a:noFill/>
                </a:ln>
                <a:solidFill>
                  <a:srgbClr val="625B48"/>
                </a:solidFill>
                <a:uFillTx/>
                <a:latin typeface="+mn-lt"/>
                <a:ea typeface="+mn-ea"/>
                <a:cs typeface="+mn-cs"/>
                <a:sym typeface="Didot"/>
              </a:defRPr>
            </a:lvl9pPr>
          </a:lstStyle>
          <a:p>
            <a:pPr hangingPunct="1"/>
            <a:r>
              <a:rPr lang="en-US" sz="2800" dirty="0"/>
              <a:t>Saint Paul was also known as Paul of Tarsus. He became one of the most important figures in the spread of Christianity. In his letters, he wrote about the Resurrection and about salvation. He also told Christians that they didn’t have to obey all Jewish laws and rituals, which helped the Christian church break away from Judaism.</a:t>
            </a:r>
            <a:endParaRPr lang="en-US" sz="2800" b="1" dirty="0"/>
          </a:p>
        </p:txBody>
      </p:sp>
      <p:pic>
        <p:nvPicPr>
          <p:cNvPr id="7" name="Picture 6">
            <a:extLst>
              <a:ext uri="{FF2B5EF4-FFF2-40B4-BE49-F238E27FC236}">
                <a16:creationId xmlns:a16="http://schemas.microsoft.com/office/drawing/2014/main" id="{A9BD72F6-47C9-3547-B96B-33833BD45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383" y="7856989"/>
            <a:ext cx="2597932" cy="1515461"/>
          </a:xfrm>
          <a:prstGeom prst="rect">
            <a:avLst/>
          </a:prstGeom>
        </p:spPr>
      </p:pic>
    </p:spTree>
    <p:extLst>
      <p:ext uri="{BB962C8B-B14F-4D97-AF65-F5344CB8AC3E}">
        <p14:creationId xmlns:p14="http://schemas.microsoft.com/office/powerpoint/2010/main" val="8413973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10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10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10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1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noAutofit/>
          </a:bodyPr>
          <a:lstStyle/>
          <a:p>
            <a:pPr algn="l"/>
            <a:r>
              <a:rPr lang="en-US" sz="5200" b="1" dirty="0"/>
              <a:t>Main Idea #4: Christianity Grew in Popularity and Eventually Became the Official Religion of Rome</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normAutofit fontScale="77500" lnSpcReduction="20000"/>
          </a:bodyPr>
          <a:lstStyle/>
          <a:p>
            <a:r>
              <a:rPr lang="en-US" dirty="0"/>
              <a:t>The first Christians spread Jesus’s teachings only among Jews, but Paul and other Christians introduced Christianity to non-Jews (Gentiles) as well.</a:t>
            </a:r>
          </a:p>
          <a:p>
            <a:r>
              <a:rPr lang="en-US" dirty="0"/>
              <a:t>Christianity began to spread rapidly and within one hundred years after Jesus’s death, thousands of Christians lived in the Roman Empire.</a:t>
            </a:r>
          </a:p>
          <a:p>
            <a:r>
              <a:rPr lang="en-US" dirty="0"/>
              <a:t>Christians trying to spread their beliefs were met with challenges.  Many Christians who refused to worship Rome’s gods were arrested and killed for their religious beliefs.</a:t>
            </a:r>
          </a:p>
          <a:p>
            <a:r>
              <a:rPr lang="en-US" dirty="0"/>
              <a:t>A few Roman emperors feared that Christians would cause unrest, so they banned Christianity.</a:t>
            </a:r>
          </a:p>
        </p:txBody>
      </p:sp>
    </p:spTree>
    <p:extLst>
      <p:ext uri="{BB962C8B-B14F-4D97-AF65-F5344CB8AC3E}">
        <p14:creationId xmlns:p14="http://schemas.microsoft.com/office/powerpoint/2010/main" val="7373260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lstStyle/>
          <a:p>
            <a:r>
              <a:rPr lang="en-US" dirty="0"/>
              <a:t>Persecution</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lstStyle/>
          <a:p>
            <a:r>
              <a:rPr lang="en-US" dirty="0"/>
              <a:t>Banning Christianity began a period of persecution against Christians.  </a:t>
            </a:r>
          </a:p>
          <a:p>
            <a:r>
              <a:rPr lang="en-US" dirty="0"/>
              <a:t>Persecution is the punishment of a group because of religious beliefs.</a:t>
            </a:r>
          </a:p>
        </p:txBody>
      </p:sp>
      <p:pic>
        <p:nvPicPr>
          <p:cNvPr id="5" name="Picture 4">
            <a:extLst>
              <a:ext uri="{FF2B5EF4-FFF2-40B4-BE49-F238E27FC236}">
                <a16:creationId xmlns:a16="http://schemas.microsoft.com/office/drawing/2014/main" id="{D6462367-C82F-ED48-9DF3-3240A1B96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011" y="5684161"/>
            <a:ext cx="5534778" cy="3113313"/>
          </a:xfrm>
          <a:prstGeom prst="rect">
            <a:avLst/>
          </a:prstGeom>
        </p:spPr>
      </p:pic>
      <p:sp>
        <p:nvSpPr>
          <p:cNvPr id="6" name="TextBox 5">
            <a:extLst>
              <a:ext uri="{FF2B5EF4-FFF2-40B4-BE49-F238E27FC236}">
                <a16:creationId xmlns:a16="http://schemas.microsoft.com/office/drawing/2014/main" id="{68389A43-D8BC-1347-BA6F-0F69E302C1F0}"/>
              </a:ext>
            </a:extLst>
          </p:cNvPr>
          <p:cNvSpPr txBox="1"/>
          <p:nvPr/>
        </p:nvSpPr>
        <p:spPr>
          <a:xfrm>
            <a:off x="5728951" y="8797474"/>
            <a:ext cx="154689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625B48"/>
                </a:solidFill>
                <a:effectLst/>
                <a:uFillTx/>
                <a:latin typeface="+mn-lt"/>
                <a:ea typeface="+mn-ea"/>
                <a:cs typeface="+mn-cs"/>
                <a:sym typeface="Didot"/>
              </a:rPr>
              <a:t>Appian Way</a:t>
            </a:r>
          </a:p>
        </p:txBody>
      </p:sp>
    </p:spTree>
    <p:extLst>
      <p:ext uri="{BB962C8B-B14F-4D97-AF65-F5344CB8AC3E}">
        <p14:creationId xmlns:p14="http://schemas.microsoft.com/office/powerpoint/2010/main" val="31359351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lstStyle/>
          <a:p>
            <a:r>
              <a:rPr lang="en-US" dirty="0"/>
              <a:t>Spread of Christianity</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lstStyle/>
          <a:p>
            <a:r>
              <a:rPr lang="en-US" dirty="0"/>
              <a:t>Christians began to meet in secret, but continued to spread their faith.</a:t>
            </a:r>
          </a:p>
          <a:p>
            <a:r>
              <a:rPr lang="en-US" dirty="0"/>
              <a:t>In the early 3</a:t>
            </a:r>
            <a:r>
              <a:rPr lang="en-US" dirty="0">
                <a:latin typeface="Adobe Caslon Pro" panose="0205050205050A020403" pitchFamily="18" charset="77"/>
                <a:cs typeface="Arial Hebrew" pitchFamily="2" charset="-79"/>
              </a:rPr>
              <a:t>00</a:t>
            </a:r>
            <a:r>
              <a:rPr lang="en-US" dirty="0"/>
              <a:t>s, the emperor </a:t>
            </a:r>
            <a:r>
              <a:rPr lang="en-US" b="1" dirty="0"/>
              <a:t>Constantine</a:t>
            </a:r>
            <a:r>
              <a:rPr lang="en-US" dirty="0"/>
              <a:t> experienced a powerful conversion and became a Christian.</a:t>
            </a:r>
          </a:p>
          <a:p>
            <a:r>
              <a:rPr lang="en-US" dirty="0"/>
              <a:t>Constantine removed the bans on Christianity.</a:t>
            </a:r>
          </a:p>
          <a:p>
            <a:r>
              <a:rPr lang="en-US" dirty="0"/>
              <a:t>A later emperor made Christianity Rome’s official religion.</a:t>
            </a:r>
          </a:p>
        </p:txBody>
      </p:sp>
    </p:spTree>
    <p:extLst>
      <p:ext uri="{BB962C8B-B14F-4D97-AF65-F5344CB8AC3E}">
        <p14:creationId xmlns:p14="http://schemas.microsoft.com/office/powerpoint/2010/main" val="23667333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DB97-690E-B043-85C0-C1858F9759C8}"/>
              </a:ext>
            </a:extLst>
          </p:cNvPr>
          <p:cNvSpPr>
            <a:spLocks noGrp="1"/>
          </p:cNvSpPr>
          <p:nvPr>
            <p:ph type="title"/>
          </p:nvPr>
        </p:nvSpPr>
        <p:spPr/>
        <p:txBody>
          <a:bodyPr/>
          <a:lstStyle/>
          <a:p>
            <a:r>
              <a:rPr lang="en-US" dirty="0"/>
              <a:t>Spread of Christianity</a:t>
            </a:r>
          </a:p>
        </p:txBody>
      </p:sp>
      <p:sp>
        <p:nvSpPr>
          <p:cNvPr id="3" name="Text Placeholder 2">
            <a:extLst>
              <a:ext uri="{FF2B5EF4-FFF2-40B4-BE49-F238E27FC236}">
                <a16:creationId xmlns:a16="http://schemas.microsoft.com/office/drawing/2014/main" id="{779FEE31-992B-AA47-9EC4-FBFBF3178720}"/>
              </a:ext>
            </a:extLst>
          </p:cNvPr>
          <p:cNvSpPr>
            <a:spLocks noGrp="1"/>
          </p:cNvSpPr>
          <p:nvPr>
            <p:ph type="body" idx="1"/>
          </p:nvPr>
        </p:nvSpPr>
        <p:spPr/>
        <p:txBody>
          <a:bodyPr anchor="t"/>
          <a:lstStyle/>
          <a:p>
            <a:endParaRPr lang="en-US" dirty="0"/>
          </a:p>
        </p:txBody>
      </p:sp>
      <p:pic>
        <p:nvPicPr>
          <p:cNvPr id="5" name="Picture 4">
            <a:extLst>
              <a:ext uri="{FF2B5EF4-FFF2-40B4-BE49-F238E27FC236}">
                <a16:creationId xmlns:a16="http://schemas.microsoft.com/office/drawing/2014/main" id="{2C2E6888-D0EB-0D47-B070-C9EA79CBC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25" y="2585108"/>
            <a:ext cx="11009149" cy="6589984"/>
          </a:xfrm>
          <a:prstGeom prst="rect">
            <a:avLst/>
          </a:prstGeom>
        </p:spPr>
      </p:pic>
    </p:spTree>
    <p:extLst>
      <p:ext uri="{BB962C8B-B14F-4D97-AF65-F5344CB8AC3E}">
        <p14:creationId xmlns:p14="http://schemas.microsoft.com/office/powerpoint/2010/main" val="23131497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Islam"/>
          <p:cNvSpPr txBox="1">
            <a:spLocks noGrp="1"/>
          </p:cNvSpPr>
          <p:nvPr>
            <p:ph type="title"/>
          </p:nvPr>
        </p:nvSpPr>
        <p:spPr>
          <a:prstGeom prst="rect">
            <a:avLst/>
          </a:prstGeom>
        </p:spPr>
        <p:txBody>
          <a:bodyPr/>
          <a:lstStyle/>
          <a:p>
            <a:r>
              <a:t>Islam</a:t>
            </a:r>
          </a:p>
        </p:txBody>
      </p:sp>
      <p:sp>
        <p:nvSpPr>
          <p:cNvPr id="173" name="In the A.D. 600s, Islam - the religion of Muslims - arose in the Arabian Peninsula."/>
          <p:cNvSpPr txBox="1">
            <a:spLocks noGrp="1"/>
          </p:cNvSpPr>
          <p:nvPr>
            <p:ph type="body" sz="quarter" idx="1"/>
          </p:nvPr>
        </p:nvSpPr>
        <p:spPr>
          <a:xfrm>
            <a:off x="1104900" y="2662733"/>
            <a:ext cx="10795000" cy="1502867"/>
          </a:xfrm>
          <a:prstGeom prst="rect">
            <a:avLst/>
          </a:prstGeom>
        </p:spPr>
        <p:txBody>
          <a:bodyPr/>
          <a:lstStyle/>
          <a:p>
            <a:pPr>
              <a:buBlip>
                <a:blip r:embed="rId2"/>
              </a:buBlip>
              <a:defRPr sz="2800"/>
            </a:pPr>
            <a:r>
              <a:t>In the A.D. 600s, </a:t>
            </a:r>
            <a:r>
              <a:rPr b="1"/>
              <a:t>Islam</a:t>
            </a:r>
            <a:r>
              <a:t> - the religion of Muslims - arose in the Arabian Peninsula.</a:t>
            </a:r>
          </a:p>
        </p:txBody>
      </p:sp>
      <p:pic>
        <p:nvPicPr>
          <p:cNvPr id="174" name="0119muhammad04.jpg" descr="0119muhammad04.jpg"/>
          <p:cNvPicPr>
            <a:picLocks/>
          </p:cNvPicPr>
          <p:nvPr/>
        </p:nvPicPr>
        <p:blipFill>
          <a:blip r:embed="rId3">
            <a:extLst/>
          </a:blip>
          <a:stretch>
            <a:fillRect/>
          </a:stretch>
        </p:blipFill>
        <p:spPr>
          <a:xfrm>
            <a:off x="9366829" y="3846710"/>
            <a:ext cx="2229138" cy="3207006"/>
          </a:xfrm>
          <a:prstGeom prst="rect">
            <a:avLst/>
          </a:prstGeom>
        </p:spPr>
      </p:pic>
      <p:sp>
        <p:nvSpPr>
          <p:cNvPr id="175" name="Muhammad, regarded by Muslims as the last and greatest of the prophets, announced his message in the desert city of Makkah (Mecca)."/>
          <p:cNvSpPr txBox="1"/>
          <p:nvPr/>
        </p:nvSpPr>
        <p:spPr>
          <a:xfrm>
            <a:off x="1104900" y="4305080"/>
            <a:ext cx="8234859" cy="1502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381000" indent="-381000" algn="l">
              <a:spcBef>
                <a:spcPts val="3200"/>
              </a:spcBef>
              <a:buClr>
                <a:srgbClr val="9A7865"/>
              </a:buClr>
              <a:buSzPct val="40000"/>
              <a:buFont typeface="Georgia"/>
              <a:buBlip>
                <a:blip r:embed="rId2"/>
              </a:buBlip>
              <a:defRPr sz="2800"/>
            </a:lvl1pPr>
          </a:lstStyle>
          <a:p>
            <a:r>
              <a:t>Muhammad, regarded by Muslims as the last and greatest of the prophets, announced his message in the desert city of Makkah (Mecca).</a:t>
            </a:r>
          </a:p>
        </p:txBody>
      </p:sp>
      <p:sp>
        <p:nvSpPr>
          <p:cNvPr id="176" name="Many of the teachings if Islam are similar to those of Judaism and Christianity."/>
          <p:cNvSpPr txBox="1"/>
          <p:nvPr/>
        </p:nvSpPr>
        <p:spPr>
          <a:xfrm>
            <a:off x="1104900" y="5947426"/>
            <a:ext cx="8234859" cy="1502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381000" indent="-381000" algn="l">
              <a:spcBef>
                <a:spcPts val="3200"/>
              </a:spcBef>
              <a:buClr>
                <a:srgbClr val="9A7865"/>
              </a:buClr>
              <a:buSzPct val="40000"/>
              <a:buFont typeface="Georgia"/>
              <a:buBlip>
                <a:blip r:embed="rId2"/>
              </a:buBlip>
              <a:defRPr sz="2800"/>
            </a:lvl1pPr>
          </a:lstStyle>
          <a:p>
            <a:r>
              <a:t>Many of the teachings if Islam are similar to those of Judaism and Christianity.</a:t>
            </a:r>
          </a:p>
        </p:txBody>
      </p:sp>
      <p:sp>
        <p:nvSpPr>
          <p:cNvPr id="177" name="All three religions are monotheistic and believe Abraham is the messenger of God who first taught this belief."/>
          <p:cNvSpPr txBox="1"/>
          <p:nvPr/>
        </p:nvSpPr>
        <p:spPr>
          <a:xfrm>
            <a:off x="1104900" y="7589773"/>
            <a:ext cx="8234859" cy="1502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381000" indent="-381000" algn="l">
              <a:spcBef>
                <a:spcPts val="3200"/>
              </a:spcBef>
              <a:buClr>
                <a:srgbClr val="9A7865"/>
              </a:buClr>
              <a:buSzPct val="40000"/>
              <a:buFont typeface="Georgia"/>
              <a:buBlip>
                <a:blip r:embed="rId2"/>
              </a:buBlip>
              <a:defRPr sz="2800"/>
            </a:lvl1pPr>
          </a:lstStyle>
          <a:p>
            <a:r>
              <a:t>All three religions are monotheistic and believe Abraham is the messenger of God who first taught this belief.</a:t>
            </a:r>
          </a:p>
        </p:txBody>
      </p:sp>
    </p:spTree>
    <p:extLst>
      <p:ext uri="{BB962C8B-B14F-4D97-AF65-F5344CB8AC3E}">
        <p14:creationId xmlns:p14="http://schemas.microsoft.com/office/powerpoint/2010/main" val="203251987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dissolv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75"/>
                                        </p:tgtEl>
                                        <p:attrNameLst>
                                          <p:attrName>style.visibility</p:attrName>
                                        </p:attrNameLst>
                                      </p:cBhvr>
                                      <p:to>
                                        <p:strVal val="visible"/>
                                      </p:to>
                                    </p:set>
                                    <p:animEffect transition="in" filter="dissolve">
                                      <p:cBhvr>
                                        <p:cTn id="12" dur="10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74"/>
                                        </p:tgtEl>
                                        <p:attrNameLst>
                                          <p:attrName>style.visibility</p:attrName>
                                        </p:attrNameLst>
                                      </p:cBhvr>
                                      <p:to>
                                        <p:strVal val="visible"/>
                                      </p:to>
                                    </p:set>
                                    <p:animEffect transition="in" filter="wipe(left)">
                                      <p:cBhvr>
                                        <p:cTn id="17" dur="20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176"/>
                                        </p:tgtEl>
                                        <p:attrNameLst>
                                          <p:attrName>style.visibility</p:attrName>
                                        </p:attrNameLst>
                                      </p:cBhvr>
                                      <p:to>
                                        <p:strVal val="visible"/>
                                      </p:to>
                                    </p:set>
                                    <p:animEffect transition="in" filter="dissolve">
                                      <p:cBhvr>
                                        <p:cTn id="22" dur="1000"/>
                                        <p:tgtEl>
                                          <p:spTgt spid="17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177"/>
                                        </p:tgtEl>
                                        <p:attrNameLst>
                                          <p:attrName>style.visibility</p:attrName>
                                        </p:attrNameLst>
                                      </p:cBhvr>
                                      <p:to>
                                        <p:strVal val="visible"/>
                                      </p:to>
                                    </p:set>
                                    <p:animEffect transition="in" filter="dissolve">
                                      <p:cBhvr>
                                        <p:cTn id="27"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advAuto="0"/>
      <p:bldP spid="174" grpId="0" animBg="1" advAuto="0"/>
      <p:bldP spid="175" grpId="0" animBg="1" advAuto="0"/>
      <p:bldP spid="176" grpId="0" animBg="1" advAuto="0"/>
      <p:bldP spid="177"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abraham6.jpg" descr="abraham6.jpg"/>
          <p:cNvPicPr>
            <a:picLocks/>
          </p:cNvPicPr>
          <p:nvPr/>
        </p:nvPicPr>
        <p:blipFill>
          <a:blip r:embed="rId2">
            <a:extLst/>
          </a:blip>
          <a:stretch>
            <a:fillRect/>
          </a:stretch>
        </p:blipFill>
        <p:spPr>
          <a:xfrm>
            <a:off x="10822024" y="2174525"/>
            <a:ext cx="1808955" cy="1426566"/>
          </a:xfrm>
          <a:prstGeom prst="rect">
            <a:avLst/>
          </a:prstGeom>
        </p:spPr>
      </p:pic>
      <p:sp>
        <p:nvSpPr>
          <p:cNvPr id="160" name="Jews believe the father of the Israelite people was Abraham."/>
          <p:cNvSpPr txBox="1"/>
          <p:nvPr/>
        </p:nvSpPr>
        <p:spPr>
          <a:xfrm>
            <a:off x="901700" y="2791917"/>
            <a:ext cx="10166315" cy="982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296333" indent="-296333" algn="l">
              <a:buClr>
                <a:srgbClr val="9A7865"/>
              </a:buClr>
              <a:buSzPct val="40000"/>
              <a:buFont typeface="Georgia"/>
              <a:buBlip>
                <a:blip r:embed="rId3"/>
              </a:buBlip>
              <a:defRPr sz="2800"/>
            </a:lvl1pPr>
          </a:lstStyle>
          <a:p>
            <a:r>
              <a:t>Jews believe the father of the Israelite people was Abraham.</a:t>
            </a:r>
          </a:p>
        </p:txBody>
      </p:sp>
      <p:sp>
        <p:nvSpPr>
          <p:cNvPr id="161" name="According to the Hebrew Bible, God called Abraham to leave his home in Mesopotamia and found a new nation in a land called Canaan, between the Jordan River and the Mediterranean Sea."/>
          <p:cNvSpPr txBox="1"/>
          <p:nvPr/>
        </p:nvSpPr>
        <p:spPr>
          <a:xfrm>
            <a:off x="889000" y="3719017"/>
            <a:ext cx="9056156" cy="2315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296333" indent="-296333" algn="l">
              <a:buClr>
                <a:srgbClr val="9A7865"/>
              </a:buClr>
              <a:buSzPct val="40000"/>
              <a:buFont typeface="Georgia"/>
              <a:buBlip>
                <a:blip r:embed="rId3"/>
              </a:buBlip>
              <a:defRPr sz="2800"/>
            </a:lvl1pPr>
          </a:lstStyle>
          <a:p>
            <a:r>
              <a:t>According to the Hebrew Bible, God called Abraham to leave his home in Mesopotamia and found a new nation in a land called Canaan, between the Jordan River and the Mediterranean Sea.</a:t>
            </a:r>
          </a:p>
        </p:txBody>
      </p:sp>
      <p:sp>
        <p:nvSpPr>
          <p:cNvPr id="162" name="The area today is shared by Israel, the Palestinian territories, and Lebanon."/>
          <p:cNvSpPr txBox="1"/>
          <p:nvPr/>
        </p:nvSpPr>
        <p:spPr>
          <a:xfrm>
            <a:off x="769912" y="5727446"/>
            <a:ext cx="7656280" cy="1426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296333" indent="-296333" algn="l">
              <a:buClr>
                <a:srgbClr val="9A7865"/>
              </a:buClr>
              <a:buSzPct val="40000"/>
              <a:buFont typeface="Georgia"/>
              <a:buBlip>
                <a:blip r:embed="rId3"/>
              </a:buBlip>
              <a:defRPr sz="2800"/>
            </a:lvl1pPr>
          </a:lstStyle>
          <a:p>
            <a:r>
              <a:t>The area today is shared by Israel, the Palestinian territories, and Lebanon.</a:t>
            </a:r>
          </a:p>
        </p:txBody>
      </p:sp>
      <p:pic>
        <p:nvPicPr>
          <p:cNvPr id="164" name="map-israel.jpg" descr="map-israel.jpg"/>
          <p:cNvPicPr>
            <a:picLocks/>
          </p:cNvPicPr>
          <p:nvPr/>
        </p:nvPicPr>
        <p:blipFill>
          <a:blip r:embed="rId4">
            <a:extLst/>
          </a:blip>
          <a:stretch>
            <a:fillRect/>
          </a:stretch>
        </p:blipFill>
        <p:spPr>
          <a:xfrm>
            <a:off x="7212168" y="5621444"/>
            <a:ext cx="2352463" cy="3860346"/>
          </a:xfrm>
          <a:prstGeom prst="rect">
            <a:avLst/>
          </a:prstGeom>
        </p:spPr>
      </p:pic>
      <p:sp>
        <p:nvSpPr>
          <p:cNvPr id="165" name="Judaism"/>
          <p:cNvSpPr txBox="1">
            <a:spLocks noGrp="1"/>
          </p:cNvSpPr>
          <p:nvPr>
            <p:ph type="title"/>
          </p:nvPr>
        </p:nvSpPr>
        <p:spPr>
          <a:prstGeom prst="rect">
            <a:avLst/>
          </a:prstGeom>
        </p:spPr>
        <p:txBody>
          <a:bodyPr/>
          <a:lstStyle/>
          <a:p>
            <a:r>
              <a:t>Judaism</a:t>
            </a:r>
          </a:p>
        </p:txBody>
      </p:sp>
      <p:pic>
        <p:nvPicPr>
          <p:cNvPr id="3" name="Picture 2">
            <a:extLst>
              <a:ext uri="{FF2B5EF4-FFF2-40B4-BE49-F238E27FC236}">
                <a16:creationId xmlns:a16="http://schemas.microsoft.com/office/drawing/2014/main" id="{D8E6529D-D2AF-434B-B2AA-1E1925BCF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9749" y="4260495"/>
            <a:ext cx="2728645" cy="38697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0"/>
                                        </p:tgtEl>
                                        <p:attrNameLst>
                                          <p:attrName>style.visibility</p:attrName>
                                        </p:attrNameLst>
                                      </p:cBhvr>
                                      <p:to>
                                        <p:strVal val="visible"/>
                                      </p:to>
                                    </p:set>
                                    <p:animEffect transition="in" filter="dissolve">
                                      <p:cBhvr>
                                        <p:cTn id="7" dur="1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59"/>
                                        </p:tgtEl>
                                        <p:attrNameLst>
                                          <p:attrName>style.visibility</p:attrName>
                                        </p:attrNameLst>
                                      </p:cBhvr>
                                      <p:to>
                                        <p:strVal val="visible"/>
                                      </p:to>
                                    </p:set>
                                    <p:animEffect transition="in" filter="dissolve">
                                      <p:cBhvr>
                                        <p:cTn id="12" dur="1000"/>
                                        <p:tgtEl>
                                          <p:spTgt spid="15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61"/>
                                        </p:tgtEl>
                                        <p:attrNameLst>
                                          <p:attrName>style.visibility</p:attrName>
                                        </p:attrNameLst>
                                      </p:cBhvr>
                                      <p:to>
                                        <p:strVal val="visible"/>
                                      </p:to>
                                    </p:set>
                                    <p:animEffect transition="in" filter="dissolve">
                                      <p:cBhvr>
                                        <p:cTn id="17" dur="1000"/>
                                        <p:tgtEl>
                                          <p:spTgt spid="16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62"/>
                                        </p:tgtEl>
                                        <p:attrNameLst>
                                          <p:attrName>style.visibility</p:attrName>
                                        </p:attrNameLst>
                                      </p:cBhvr>
                                      <p:to>
                                        <p:strVal val="visible"/>
                                      </p:to>
                                    </p:set>
                                    <p:animEffect transition="in" filter="dissolve">
                                      <p:cBhvr>
                                        <p:cTn id="27" dur="1000"/>
                                        <p:tgtEl>
                                          <p:spTgt spid="16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64"/>
                                        </p:tgtEl>
                                        <p:attrNameLst>
                                          <p:attrName>style.visibility</p:attrName>
                                        </p:attrNameLst>
                                      </p:cBhvr>
                                      <p:to>
                                        <p:strVal val="visible"/>
                                      </p:to>
                                    </p:set>
                                    <p:animEffect transition="in" filter="dissolve">
                                      <p:cBhvr>
                                        <p:cTn id="32"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2" animBg="1" advAuto="0"/>
      <p:bldP spid="160" grpId="1" animBg="1" advAuto="0"/>
      <p:bldP spid="161" grpId="3" animBg="1" advAuto="0"/>
      <p:bldP spid="162" grpId="5" animBg="1" advAuto="0"/>
      <p:bldP spid="164" grpId="6"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Islam"/>
          <p:cNvSpPr txBox="1">
            <a:spLocks noGrp="1"/>
          </p:cNvSpPr>
          <p:nvPr>
            <p:ph type="title"/>
          </p:nvPr>
        </p:nvSpPr>
        <p:spPr>
          <a:prstGeom prst="rect">
            <a:avLst/>
          </a:prstGeom>
        </p:spPr>
        <p:txBody>
          <a:bodyPr/>
          <a:lstStyle/>
          <a:p>
            <a:r>
              <a:t>Islam</a:t>
            </a:r>
          </a:p>
        </p:txBody>
      </p:sp>
      <p:sp>
        <p:nvSpPr>
          <p:cNvPr id="180" name="The Islamic religion was relatively simple.  It focused on the need to obey the will of Allah, the Arab word for God."/>
          <p:cNvSpPr txBox="1">
            <a:spLocks noGrp="1"/>
          </p:cNvSpPr>
          <p:nvPr>
            <p:ph type="body" sz="quarter" idx="1"/>
          </p:nvPr>
        </p:nvSpPr>
        <p:spPr>
          <a:xfrm>
            <a:off x="1104900" y="2664073"/>
            <a:ext cx="10795000" cy="1768227"/>
          </a:xfrm>
          <a:prstGeom prst="rect">
            <a:avLst/>
          </a:prstGeom>
        </p:spPr>
        <p:txBody>
          <a:bodyPr/>
          <a:lstStyle/>
          <a:p>
            <a:pPr>
              <a:buBlip>
                <a:blip r:embed="rId2"/>
              </a:buBlip>
              <a:defRPr sz="2800"/>
            </a:pPr>
            <a:r>
              <a:t>The Islamic religion was relatively simple.  It focused on the need to obey the will of </a:t>
            </a:r>
            <a:r>
              <a:rPr b="1"/>
              <a:t>Allah</a:t>
            </a:r>
            <a:r>
              <a:t>, the Arab word for God.</a:t>
            </a:r>
          </a:p>
        </p:txBody>
      </p:sp>
      <p:sp>
        <p:nvSpPr>
          <p:cNvPr id="181" name="Followers were obligated to perform five duties, or what is known as the Five Pillars of Islam."/>
          <p:cNvSpPr txBox="1"/>
          <p:nvPr/>
        </p:nvSpPr>
        <p:spPr>
          <a:xfrm>
            <a:off x="1145032" y="4385767"/>
            <a:ext cx="10208324" cy="995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96333" indent="-296333" algn="l">
              <a:buClr>
                <a:srgbClr val="9A7865"/>
              </a:buClr>
              <a:buSzPct val="40000"/>
              <a:buFont typeface="Georgia"/>
              <a:buBlip>
                <a:blip r:embed="rId2"/>
              </a:buBlip>
              <a:defRPr sz="2800"/>
            </a:pPr>
            <a:r>
              <a:t>Followers were obligated to perform five duties, or what is known as the </a:t>
            </a:r>
            <a:r>
              <a:rPr b="1"/>
              <a:t>Five Pillars of Islam</a:t>
            </a:r>
            <a:r>
              <a:t>.</a:t>
            </a:r>
          </a:p>
        </p:txBody>
      </p:sp>
      <p:pic>
        <p:nvPicPr>
          <p:cNvPr id="182" name="The5.jpg" descr="The5.jpg"/>
          <p:cNvPicPr>
            <a:picLocks/>
          </p:cNvPicPr>
          <p:nvPr/>
        </p:nvPicPr>
        <p:blipFill>
          <a:blip r:embed="rId3">
            <a:extLst/>
          </a:blip>
          <a:stretch>
            <a:fillRect/>
          </a:stretch>
        </p:blipFill>
        <p:spPr>
          <a:xfrm>
            <a:off x="3355094" y="5371064"/>
            <a:ext cx="6294612" cy="392487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0"/>
                                        </p:tgtEl>
                                        <p:attrNameLst>
                                          <p:attrName>style.visibility</p:attrName>
                                        </p:attrNameLst>
                                      </p:cBhvr>
                                      <p:to>
                                        <p:strVal val="visible"/>
                                      </p:to>
                                    </p:set>
                                    <p:animEffect transition="in" filter="dissolv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1"/>
                                        </p:tgtEl>
                                        <p:attrNameLst>
                                          <p:attrName>style.visibility</p:attrName>
                                        </p:attrNameLst>
                                      </p:cBhvr>
                                      <p:to>
                                        <p:strVal val="visible"/>
                                      </p:to>
                                    </p:set>
                                    <p:animEffect transition="in" filter="dissolve">
                                      <p:cBhvr>
                                        <p:cTn id="12" dur="1000"/>
                                        <p:tgtEl>
                                          <p:spTgt spid="18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82"/>
                                        </p:tgtEl>
                                        <p:attrNameLst>
                                          <p:attrName>style.visibility</p:attrName>
                                        </p:attrNameLst>
                                      </p:cBhvr>
                                      <p:to>
                                        <p:strVal val="visible"/>
                                      </p:to>
                                    </p:set>
                                    <p:animEffect transition="in" filter="box(out)">
                                      <p:cBhvr>
                                        <p:cTn id="17" dur="4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animBg="1" advAuto="0"/>
      <p:bldP spid="181" grpId="2" animBg="1" advAuto="0"/>
      <p:bldP spid="182" grpId="3"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Five Pillars of Islam"/>
          <p:cNvSpPr txBox="1">
            <a:spLocks noGrp="1"/>
          </p:cNvSpPr>
          <p:nvPr>
            <p:ph type="title"/>
          </p:nvPr>
        </p:nvSpPr>
        <p:spPr>
          <a:prstGeom prst="rect">
            <a:avLst/>
          </a:prstGeom>
        </p:spPr>
        <p:txBody>
          <a:bodyPr/>
          <a:lstStyle/>
          <a:p>
            <a:r>
              <a:t>Five Pillars of Islam</a:t>
            </a:r>
          </a:p>
        </p:txBody>
      </p:sp>
      <p:sp>
        <p:nvSpPr>
          <p:cNvPr id="185" name="Promising faith to God and accepting Muhammad as God’s prophet.…"/>
          <p:cNvSpPr txBox="1">
            <a:spLocks noGrp="1"/>
          </p:cNvSpPr>
          <p:nvPr>
            <p:ph type="body" idx="1"/>
          </p:nvPr>
        </p:nvSpPr>
        <p:spPr>
          <a:xfrm>
            <a:off x="820886" y="3022600"/>
            <a:ext cx="11783616" cy="5715000"/>
          </a:xfrm>
          <a:prstGeom prst="rect">
            <a:avLst/>
          </a:prstGeom>
        </p:spPr>
        <p:txBody>
          <a:bodyPr/>
          <a:lstStyle/>
          <a:p>
            <a:pPr marL="373380" indent="-373380" defTabSz="572516">
              <a:spcBef>
                <a:spcPts val="3100"/>
              </a:spcBef>
              <a:buBlip>
                <a:blip r:embed="rId2"/>
              </a:buBlip>
              <a:defRPr sz="3528"/>
            </a:pPr>
            <a:r>
              <a:t>Promising faith to God and accepting Muhammad as God’s prophet.</a:t>
            </a:r>
          </a:p>
          <a:p>
            <a:pPr marL="373380" indent="-373380" defTabSz="572516">
              <a:spcBef>
                <a:spcPts val="3100"/>
              </a:spcBef>
              <a:buBlip>
                <a:blip r:embed="rId2"/>
              </a:buBlip>
              <a:defRPr sz="3528"/>
            </a:pPr>
            <a:r>
              <a:t>Praying five times daily.</a:t>
            </a:r>
          </a:p>
          <a:p>
            <a:pPr marL="373380" indent="-373380" defTabSz="572516">
              <a:spcBef>
                <a:spcPts val="3100"/>
              </a:spcBef>
              <a:buBlip>
                <a:blip r:embed="rId2"/>
              </a:buBlip>
              <a:defRPr sz="3528"/>
            </a:pPr>
            <a:r>
              <a:t>Fasting during the month of Ramadan (Rahm-uh-don).  Ramadan begins on June 5, 2016, at sundown.</a:t>
            </a:r>
          </a:p>
          <a:p>
            <a:pPr marL="373380" indent="-373380" defTabSz="572516">
              <a:spcBef>
                <a:spcPts val="3100"/>
              </a:spcBef>
              <a:buBlip>
                <a:blip r:embed="rId2"/>
              </a:buBlip>
              <a:defRPr sz="3528"/>
            </a:pPr>
            <a:r>
              <a:t>Aiding the poor and unfortunate.</a:t>
            </a:r>
          </a:p>
          <a:p>
            <a:pPr marL="373380" indent="-373380" defTabSz="572516">
              <a:spcBef>
                <a:spcPts val="3100"/>
              </a:spcBef>
              <a:buBlip>
                <a:blip r:embed="rId2"/>
              </a:buBlip>
              <a:defRPr sz="3528"/>
            </a:pPr>
            <a:r>
              <a:t>Making a pilgrimage to the holy city of Makkah (Mecca).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5">
                                            <p:bg/>
                                          </p:spTgt>
                                        </p:tgtEl>
                                        <p:attrNameLst>
                                          <p:attrName>style.visibility</p:attrName>
                                        </p:attrNameLst>
                                      </p:cBhvr>
                                      <p:to>
                                        <p:strVal val="visible"/>
                                      </p:to>
                                    </p:set>
                                    <p:animEffect transition="in" filter="dissolve">
                                      <p:cBhvr>
                                        <p:cTn id="7" dur="1000"/>
                                        <p:tgtEl>
                                          <p:spTgt spid="185">
                                            <p:bg/>
                                          </p:spTgt>
                                        </p:tgtEl>
                                      </p:cBhvr>
                                    </p:animEffect>
                                  </p:childTnLst>
                                </p:cTn>
                              </p:par>
                              <p:par>
                                <p:cTn id="8" presetID="9" presetClass="entr" presetSubtype="0" fill="hold" grpId="1" nodeType="withEffect">
                                  <p:stCondLst>
                                    <p:cond delay="0"/>
                                  </p:stCondLst>
                                  <p:iterate>
                                    <p:tmAbs val="0"/>
                                  </p:iterate>
                                  <p:childTnLst>
                                    <p:set>
                                      <p:cBhvr>
                                        <p:cTn id="9" fill="hold"/>
                                        <p:tgtEl>
                                          <p:spTgt spid="185">
                                            <p:txEl>
                                              <p:pRg st="0" end="0"/>
                                            </p:txEl>
                                          </p:spTgt>
                                        </p:tgtEl>
                                        <p:attrNameLst>
                                          <p:attrName>style.visibility</p:attrName>
                                        </p:attrNameLst>
                                      </p:cBhvr>
                                      <p:to>
                                        <p:strVal val="visible"/>
                                      </p:to>
                                    </p:set>
                                    <p:animEffect transition="in" filter="dissolve">
                                      <p:cBhvr>
                                        <p:cTn id="10" dur="1000"/>
                                        <p:tgtEl>
                                          <p:spTgt spid="1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85">
                                            <p:txEl>
                                              <p:pRg st="1" end="1"/>
                                            </p:txEl>
                                          </p:spTgt>
                                        </p:tgtEl>
                                        <p:attrNameLst>
                                          <p:attrName>style.visibility</p:attrName>
                                        </p:attrNameLst>
                                      </p:cBhvr>
                                      <p:to>
                                        <p:strVal val="visible"/>
                                      </p:to>
                                    </p:set>
                                    <p:animEffect transition="in" filter="dissolve">
                                      <p:cBhvr>
                                        <p:cTn id="15" dur="1000"/>
                                        <p:tgtEl>
                                          <p:spTgt spid="18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85">
                                            <p:txEl>
                                              <p:pRg st="2" end="2"/>
                                            </p:txEl>
                                          </p:spTgt>
                                        </p:tgtEl>
                                        <p:attrNameLst>
                                          <p:attrName>style.visibility</p:attrName>
                                        </p:attrNameLst>
                                      </p:cBhvr>
                                      <p:to>
                                        <p:strVal val="visible"/>
                                      </p:to>
                                    </p:set>
                                    <p:animEffect transition="in" filter="dissolve">
                                      <p:cBhvr>
                                        <p:cTn id="20" dur="1000"/>
                                        <p:tgtEl>
                                          <p:spTgt spid="18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85">
                                            <p:txEl>
                                              <p:pRg st="3" end="3"/>
                                            </p:txEl>
                                          </p:spTgt>
                                        </p:tgtEl>
                                        <p:attrNameLst>
                                          <p:attrName>style.visibility</p:attrName>
                                        </p:attrNameLst>
                                      </p:cBhvr>
                                      <p:to>
                                        <p:strVal val="visible"/>
                                      </p:to>
                                    </p:set>
                                    <p:animEffect transition="in" filter="dissolve">
                                      <p:cBhvr>
                                        <p:cTn id="25" dur="1000"/>
                                        <p:tgtEl>
                                          <p:spTgt spid="18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85">
                                            <p:txEl>
                                              <p:pRg st="4" end="4"/>
                                            </p:txEl>
                                          </p:spTgt>
                                        </p:tgtEl>
                                        <p:attrNameLst>
                                          <p:attrName>style.visibility</p:attrName>
                                        </p:attrNameLst>
                                      </p:cBhvr>
                                      <p:to>
                                        <p:strVal val="visible"/>
                                      </p:to>
                                    </p:set>
                                    <p:animEffect transition="in" filter="dissolve">
                                      <p:cBhvr>
                                        <p:cTn id="30" dur="1000"/>
                                        <p:tgtEl>
                                          <p:spTgt spid="18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p:cNvSpPr txBox="1">
            <a:spLocks noGrp="1"/>
          </p:cNvSpPr>
          <p:nvPr>
            <p:ph type="title"/>
          </p:nvPr>
        </p:nvSpPr>
        <p:spPr>
          <a:prstGeom prst="rect">
            <a:avLst/>
          </a:prstGeom>
        </p:spPr>
        <p:txBody>
          <a:bodyPr/>
          <a:lstStyle/>
          <a:p>
            <a:endParaRPr/>
          </a:p>
        </p:txBody>
      </p:sp>
      <p:sp>
        <p:nvSpPr>
          <p:cNvPr id="188" name="Body"/>
          <p:cNvSpPr txBox="1">
            <a:spLocks noGrp="1"/>
          </p:cNvSpPr>
          <p:nvPr>
            <p:ph type="body" idx="1"/>
          </p:nvPr>
        </p:nvSpPr>
        <p:spPr>
          <a:prstGeom prst="rect">
            <a:avLst/>
          </a:prstGeom>
        </p:spPr>
        <p:txBody>
          <a:bodyPr/>
          <a:lstStyle/>
          <a:p>
            <a:pPr>
              <a:buBlip>
                <a:blip r:embed="rId2"/>
              </a:buBlip>
            </a:pPr>
            <a:endParaRPr/>
          </a:p>
        </p:txBody>
      </p:sp>
      <p:pic>
        <p:nvPicPr>
          <p:cNvPr id="189" name="Saudi-Arabia-Texts-Mahrams-When-Women-Leave-Country.jpg" descr="Saudi-Arabia-Texts-Mahrams-When-Women-Leave-Country.jpg"/>
          <p:cNvPicPr>
            <a:picLocks/>
          </p:cNvPicPr>
          <p:nvPr/>
        </p:nvPicPr>
        <p:blipFill>
          <a:blip r:embed="rId3">
            <a:extLst/>
          </a:blip>
          <a:stretch>
            <a:fillRect/>
          </a:stretch>
        </p:blipFill>
        <p:spPr>
          <a:xfrm>
            <a:off x="447149" y="1186765"/>
            <a:ext cx="12110502" cy="7380070"/>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Islamic Expansion"/>
          <p:cNvSpPr txBox="1">
            <a:spLocks noGrp="1"/>
          </p:cNvSpPr>
          <p:nvPr>
            <p:ph type="title"/>
          </p:nvPr>
        </p:nvSpPr>
        <p:spPr>
          <a:prstGeom prst="rect">
            <a:avLst/>
          </a:prstGeom>
        </p:spPr>
        <p:txBody>
          <a:bodyPr/>
          <a:lstStyle/>
          <a:p>
            <a:r>
              <a:t>Islamic Expansion</a:t>
            </a:r>
          </a:p>
        </p:txBody>
      </p:sp>
      <p:sp>
        <p:nvSpPr>
          <p:cNvPr id="192" name="In the beginning, Islam attracted few converts,  but by the time of Muhammad’s death in A.D. 632, it had expanded across the Arabian Peninsula."/>
          <p:cNvSpPr txBox="1">
            <a:spLocks noGrp="1"/>
          </p:cNvSpPr>
          <p:nvPr>
            <p:ph type="body" sz="quarter" idx="1"/>
          </p:nvPr>
        </p:nvSpPr>
        <p:spPr>
          <a:xfrm>
            <a:off x="1046410" y="2679749"/>
            <a:ext cx="10911980" cy="1892251"/>
          </a:xfrm>
          <a:prstGeom prst="rect">
            <a:avLst/>
          </a:prstGeom>
        </p:spPr>
        <p:txBody>
          <a:bodyPr>
            <a:normAutofit fontScale="92500"/>
          </a:bodyPr>
          <a:lstStyle>
            <a:lvl1pPr>
              <a:buBlip>
                <a:blip r:embed="rId2"/>
              </a:buBlip>
            </a:lvl1pPr>
          </a:lstStyle>
          <a:p>
            <a:r>
              <a:t>In the beginning, Islam attracted few converts,  but by the time of Muhammad’s death in A.D. 632, it had expanded across the Arabian Peninsula.</a:t>
            </a:r>
          </a:p>
        </p:txBody>
      </p:sp>
      <p:pic>
        <p:nvPicPr>
          <p:cNvPr id="193" name="422197885.jpg" descr="422197885.jpg"/>
          <p:cNvPicPr>
            <a:picLocks/>
          </p:cNvPicPr>
          <p:nvPr/>
        </p:nvPicPr>
        <p:blipFill>
          <a:blip r:embed="rId3">
            <a:extLst/>
          </a:blip>
          <a:stretch>
            <a:fillRect/>
          </a:stretch>
        </p:blipFill>
        <p:spPr>
          <a:xfrm>
            <a:off x="2762790" y="4568720"/>
            <a:ext cx="7530020" cy="475541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2"/>
                                        </p:tgtEl>
                                        <p:attrNameLst>
                                          <p:attrName>style.visibility</p:attrName>
                                        </p:attrNameLst>
                                      </p:cBhvr>
                                      <p:to>
                                        <p:strVal val="visible"/>
                                      </p:to>
                                    </p:set>
                                    <p:animEffect transition="in" filter="dissolve">
                                      <p:cBhvr>
                                        <p:cTn id="7" dur="10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93"/>
                                        </p:tgtEl>
                                        <p:attrNameLst>
                                          <p:attrName>style.visibility</p:attrName>
                                        </p:attrNameLst>
                                      </p:cBhvr>
                                      <p:to>
                                        <p:strVal val="visible"/>
                                      </p:to>
                                    </p:set>
                                    <p:animEffect transition="in" filter="fade">
                                      <p:cBhvr>
                                        <p:cTn id="12" dur="1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animBg="1" advAuto="0"/>
      <p:bldP spid="193" grpId="2"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Islamic Expansion"/>
          <p:cNvSpPr txBox="1">
            <a:spLocks noGrp="1"/>
          </p:cNvSpPr>
          <p:nvPr>
            <p:ph type="title"/>
          </p:nvPr>
        </p:nvSpPr>
        <p:spPr>
          <a:prstGeom prst="rect">
            <a:avLst/>
          </a:prstGeom>
        </p:spPr>
        <p:txBody>
          <a:bodyPr/>
          <a:lstStyle/>
          <a:p>
            <a:r>
              <a:t>Islamic Expansion</a:t>
            </a:r>
          </a:p>
        </p:txBody>
      </p:sp>
      <p:sp>
        <p:nvSpPr>
          <p:cNvPr id="196" name="Caliphs (Kay-lifs) were Muhammad’s successors (leaders that came after him)."/>
          <p:cNvSpPr txBox="1">
            <a:spLocks noGrp="1"/>
          </p:cNvSpPr>
          <p:nvPr>
            <p:ph type="body" sz="quarter" idx="1"/>
          </p:nvPr>
        </p:nvSpPr>
        <p:spPr>
          <a:xfrm>
            <a:off x="1104900" y="2725737"/>
            <a:ext cx="10795000" cy="1223963"/>
          </a:xfrm>
          <a:prstGeom prst="rect">
            <a:avLst/>
          </a:prstGeom>
        </p:spPr>
        <p:txBody>
          <a:bodyPr/>
          <a:lstStyle/>
          <a:p>
            <a:pPr marL="380999" indent="-380999">
              <a:buBlip>
                <a:blip r:embed="rId2"/>
              </a:buBlip>
              <a:defRPr sz="2800"/>
            </a:pPr>
            <a:r>
              <a:t>Caliphs (Kay-lifs) were Muhammad’s </a:t>
            </a:r>
            <a:r>
              <a:rPr b="1"/>
              <a:t>successors</a:t>
            </a:r>
            <a:r>
              <a:t> (leaders that came after him).</a:t>
            </a:r>
          </a:p>
        </p:txBody>
      </p:sp>
      <p:sp>
        <p:nvSpPr>
          <p:cNvPr id="197" name="They formed Arab armies who began spreading the religion through military conquests."/>
          <p:cNvSpPr txBox="1"/>
          <p:nvPr/>
        </p:nvSpPr>
        <p:spPr>
          <a:xfrm>
            <a:off x="1104900" y="6192837"/>
            <a:ext cx="10328573" cy="1223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381000" indent="-381000" algn="l">
              <a:spcBef>
                <a:spcPts val="3200"/>
              </a:spcBef>
              <a:buClr>
                <a:srgbClr val="9A7865"/>
              </a:buClr>
              <a:buSzPct val="40000"/>
              <a:buFont typeface="Georgia"/>
              <a:buBlip>
                <a:blip r:embed="rId2"/>
              </a:buBlip>
              <a:defRPr sz="2800"/>
            </a:lvl1pPr>
          </a:lstStyle>
          <a:p>
            <a:r>
              <a:t>They formed Arab armies who began spreading the religion through military conquests.</a:t>
            </a:r>
          </a:p>
        </p:txBody>
      </p:sp>
      <p:pic>
        <p:nvPicPr>
          <p:cNvPr id="198" name="umar-enters-jerusalem-picture-alliance-maxpp-picture-alliance-selva-leemag.jpg" descr="umar-enters-jerusalem-picture-alliance-maxpp-picture-alliance-selva-leemag.jpg"/>
          <p:cNvPicPr>
            <a:picLocks/>
          </p:cNvPicPr>
          <p:nvPr/>
        </p:nvPicPr>
        <p:blipFill>
          <a:blip r:embed="rId3">
            <a:extLst/>
          </a:blip>
          <a:stretch>
            <a:fillRect/>
          </a:stretch>
        </p:blipFill>
        <p:spPr>
          <a:xfrm>
            <a:off x="4818140" y="3443631"/>
            <a:ext cx="4356309" cy="2866338"/>
          </a:xfrm>
          <a:prstGeom prst="rect">
            <a:avLst/>
          </a:prstGeom>
        </p:spPr>
      </p:pic>
      <p:sp>
        <p:nvSpPr>
          <p:cNvPr id="199" name="Islam was also spread by scholars, by religious pilgrims, and by Arab traders."/>
          <p:cNvSpPr txBox="1"/>
          <p:nvPr/>
        </p:nvSpPr>
        <p:spPr>
          <a:xfrm>
            <a:off x="1104900" y="7716837"/>
            <a:ext cx="10485240" cy="1223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381000" indent="-381000" algn="l">
              <a:spcBef>
                <a:spcPts val="3200"/>
              </a:spcBef>
              <a:buClr>
                <a:srgbClr val="9A7865"/>
              </a:buClr>
              <a:buSzPct val="40000"/>
              <a:buFont typeface="Georgia"/>
              <a:buBlip>
                <a:blip r:embed="rId2"/>
              </a:buBlip>
              <a:defRPr sz="2800"/>
            </a:lvl1pPr>
          </a:lstStyle>
          <a:p>
            <a:r>
              <a:t>Islam was also spread by scholars, by religious pilgrims, and by Arab traders.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6"/>
                                        </p:tgtEl>
                                        <p:attrNameLst>
                                          <p:attrName>style.visibility</p:attrName>
                                        </p:attrNameLst>
                                      </p:cBhvr>
                                      <p:to>
                                        <p:strVal val="visible"/>
                                      </p:to>
                                    </p:set>
                                    <p:animEffect transition="in" filter="dissolv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98"/>
                                        </p:tgtEl>
                                        <p:attrNameLst>
                                          <p:attrName>style.visibility</p:attrName>
                                        </p:attrNameLst>
                                      </p:cBhvr>
                                      <p:to>
                                        <p:strVal val="visible"/>
                                      </p:to>
                                    </p:set>
                                    <p:animEffect transition="in" filter="dissolve">
                                      <p:cBhvr>
                                        <p:cTn id="12" dur="1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97"/>
                                        </p:tgtEl>
                                        <p:attrNameLst>
                                          <p:attrName>style.visibility</p:attrName>
                                        </p:attrNameLst>
                                      </p:cBhvr>
                                      <p:to>
                                        <p:strVal val="visible"/>
                                      </p:to>
                                    </p:set>
                                    <p:animEffect transition="in" filter="dissolve">
                                      <p:cBhvr>
                                        <p:cTn id="17" dur="1000"/>
                                        <p:tgtEl>
                                          <p:spTgt spid="19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99"/>
                                        </p:tgtEl>
                                        <p:attrNameLst>
                                          <p:attrName>style.visibility</p:attrName>
                                        </p:attrNameLst>
                                      </p:cBhvr>
                                      <p:to>
                                        <p:strVal val="visible"/>
                                      </p:to>
                                    </p:set>
                                    <p:animEffect transition="in" filter="dissolve">
                                      <p:cBhvr>
                                        <p:cTn id="22"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animBg="1" advAuto="0"/>
      <p:bldP spid="197" grpId="3" animBg="1" advAuto="0"/>
      <p:bldP spid="198" grpId="2" animBg="1" advAuto="0"/>
      <p:bldP spid="199" grpId="4"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Islamic Expansion Timeline"/>
          <p:cNvSpPr txBox="1">
            <a:spLocks noGrp="1"/>
          </p:cNvSpPr>
          <p:nvPr>
            <p:ph type="title"/>
          </p:nvPr>
        </p:nvSpPr>
        <p:spPr>
          <a:prstGeom prst="rect">
            <a:avLst/>
          </a:prstGeom>
        </p:spPr>
        <p:txBody>
          <a:bodyPr/>
          <a:lstStyle>
            <a:lvl1pPr defTabSz="537463">
              <a:defRPr sz="6992"/>
            </a:lvl1pPr>
          </a:lstStyle>
          <a:p>
            <a:r>
              <a:t>Islamic Expansion Timeline</a:t>
            </a:r>
          </a:p>
        </p:txBody>
      </p:sp>
      <p:sp>
        <p:nvSpPr>
          <p:cNvPr id="202" name="Line"/>
          <p:cNvSpPr/>
          <p:nvPr/>
        </p:nvSpPr>
        <p:spPr>
          <a:xfrm>
            <a:off x="1192388" y="5275656"/>
            <a:ext cx="11045876" cy="1"/>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03" name="Line"/>
          <p:cNvSpPr/>
          <p:nvPr/>
        </p:nvSpPr>
        <p:spPr>
          <a:xfrm flipV="1">
            <a:off x="1455241" y="4978764"/>
            <a:ext cx="1" cy="621572"/>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04" name="A.D. 632"/>
          <p:cNvSpPr txBox="1"/>
          <p:nvPr/>
        </p:nvSpPr>
        <p:spPr>
          <a:xfrm>
            <a:off x="1107007" y="5498846"/>
            <a:ext cx="696469" cy="32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200"/>
            </a:lvl1pPr>
          </a:lstStyle>
          <a:p>
            <a:r>
              <a:t>A.D. 632</a:t>
            </a:r>
          </a:p>
        </p:txBody>
      </p:sp>
      <p:sp>
        <p:nvSpPr>
          <p:cNvPr id="205" name="Muhammad’s Death"/>
          <p:cNvSpPr txBox="1"/>
          <p:nvPr/>
        </p:nvSpPr>
        <p:spPr>
          <a:xfrm>
            <a:off x="594791" y="4701133"/>
            <a:ext cx="1720901" cy="351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400"/>
            </a:lvl1pPr>
          </a:lstStyle>
          <a:p>
            <a:r>
              <a:t>Muhammad’s Death</a:t>
            </a:r>
          </a:p>
        </p:txBody>
      </p:sp>
      <p:sp>
        <p:nvSpPr>
          <p:cNvPr id="206" name="A.D. 800"/>
          <p:cNvSpPr txBox="1"/>
          <p:nvPr/>
        </p:nvSpPr>
        <p:spPr>
          <a:xfrm>
            <a:off x="2969919" y="5498846"/>
            <a:ext cx="696469" cy="32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200"/>
            </a:lvl1pPr>
          </a:lstStyle>
          <a:p>
            <a:r>
              <a:t>A.D. 800</a:t>
            </a:r>
          </a:p>
        </p:txBody>
      </p:sp>
      <p:sp>
        <p:nvSpPr>
          <p:cNvPr id="207" name="Line"/>
          <p:cNvSpPr/>
          <p:nvPr/>
        </p:nvSpPr>
        <p:spPr>
          <a:xfrm flipV="1">
            <a:off x="3318153" y="5116075"/>
            <a:ext cx="1" cy="351333"/>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08" name="Islam spreads across SW Asia, part of Turkey, most of Spain and Portugal, and across North Africa."/>
          <p:cNvSpPr txBox="1"/>
          <p:nvPr/>
        </p:nvSpPr>
        <p:spPr>
          <a:xfrm>
            <a:off x="2465360" y="3685133"/>
            <a:ext cx="1939532" cy="1367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1400"/>
            </a:lvl1pPr>
          </a:lstStyle>
          <a:p>
            <a:r>
              <a:t>Islam spreads across SW Asia, part of Turkey, most of Spain and Portugal, and across North Africa.</a:t>
            </a:r>
          </a:p>
        </p:txBody>
      </p:sp>
      <p:sp>
        <p:nvSpPr>
          <p:cNvPr id="209" name="A.D. 900+"/>
          <p:cNvSpPr txBox="1"/>
          <p:nvPr/>
        </p:nvSpPr>
        <p:spPr>
          <a:xfrm>
            <a:off x="4838979" y="5498846"/>
            <a:ext cx="786842" cy="32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200"/>
            </a:lvl1pPr>
          </a:lstStyle>
          <a:p>
            <a:r>
              <a:t>A.D. 900+</a:t>
            </a:r>
          </a:p>
        </p:txBody>
      </p:sp>
      <p:sp>
        <p:nvSpPr>
          <p:cNvPr id="210" name="Islam expands into eastern Africa, Central, South, and Southeast Asia."/>
          <p:cNvSpPr txBox="1"/>
          <p:nvPr/>
        </p:nvSpPr>
        <p:spPr>
          <a:xfrm>
            <a:off x="4325959" y="3955948"/>
            <a:ext cx="1812881" cy="1113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1400"/>
            </a:lvl1pPr>
          </a:lstStyle>
          <a:p>
            <a:r>
              <a:t>Islam expands into eastern Africa, Central, South, and Southeast Asia.</a:t>
            </a:r>
          </a:p>
        </p:txBody>
      </p:sp>
      <p:sp>
        <p:nvSpPr>
          <p:cNvPr id="211" name="A.D. 1100s and 1200s"/>
          <p:cNvSpPr txBox="1"/>
          <p:nvPr/>
        </p:nvSpPr>
        <p:spPr>
          <a:xfrm>
            <a:off x="6334084" y="5498846"/>
            <a:ext cx="1564082" cy="32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200"/>
            </a:lvl1pPr>
          </a:lstStyle>
          <a:p>
            <a:r>
              <a:t>A.D. 1100s and 1200s</a:t>
            </a:r>
          </a:p>
        </p:txBody>
      </p:sp>
      <p:sp>
        <p:nvSpPr>
          <p:cNvPr id="212" name="Line"/>
          <p:cNvSpPr/>
          <p:nvPr/>
        </p:nvSpPr>
        <p:spPr>
          <a:xfrm flipV="1">
            <a:off x="5183679" y="5099990"/>
            <a:ext cx="1" cy="351333"/>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13" name="Line"/>
          <p:cNvSpPr/>
          <p:nvPr/>
        </p:nvSpPr>
        <p:spPr>
          <a:xfrm flipV="1">
            <a:off x="7049204" y="5113883"/>
            <a:ext cx="1" cy="351334"/>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14" name="Crusaders from Western Europe set up Christian states along Southwest Asia’s Mediterranean coast."/>
          <p:cNvSpPr txBox="1"/>
          <p:nvPr/>
        </p:nvSpPr>
        <p:spPr>
          <a:xfrm>
            <a:off x="6209685" y="3701948"/>
            <a:ext cx="1812881" cy="1621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1400"/>
            </a:lvl1pPr>
          </a:lstStyle>
          <a:p>
            <a:r>
              <a:t>Crusaders from Western Europe set up Christian states along Southwest Asia’s Mediterranean coast.</a:t>
            </a:r>
          </a:p>
        </p:txBody>
      </p:sp>
      <p:sp>
        <p:nvSpPr>
          <p:cNvPr id="215" name="A.D. 1300"/>
          <p:cNvSpPr txBox="1"/>
          <p:nvPr/>
        </p:nvSpPr>
        <p:spPr>
          <a:xfrm>
            <a:off x="8660713" y="5498846"/>
            <a:ext cx="775717" cy="32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200"/>
            </a:lvl1pPr>
          </a:lstStyle>
          <a:p>
            <a:r>
              <a:t>A.D. 1300</a:t>
            </a:r>
          </a:p>
        </p:txBody>
      </p:sp>
      <p:sp>
        <p:nvSpPr>
          <p:cNvPr id="216" name="Line"/>
          <p:cNvSpPr/>
          <p:nvPr/>
        </p:nvSpPr>
        <p:spPr>
          <a:xfrm flipV="1">
            <a:off x="9048571" y="5116075"/>
            <a:ext cx="1" cy="351333"/>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17" name="Muslims regained territories, but military power weakened in other areas."/>
          <p:cNvSpPr txBox="1"/>
          <p:nvPr/>
        </p:nvSpPr>
        <p:spPr>
          <a:xfrm>
            <a:off x="8209696" y="3717303"/>
            <a:ext cx="1812881" cy="1367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1400"/>
            </a:lvl1pPr>
          </a:lstStyle>
          <a:p>
            <a:r>
              <a:t>Muslims regained territories, but military power weakened in other areas.</a:t>
            </a:r>
          </a:p>
        </p:txBody>
      </p:sp>
      <p:sp>
        <p:nvSpPr>
          <p:cNvPr id="218" name="The Mongols, lead by grandson of Genghis Khan, conquered Persia and Mesopotamia, becoming part of an empire that stretched across much of Eurasia."/>
          <p:cNvSpPr txBox="1"/>
          <p:nvPr/>
        </p:nvSpPr>
        <p:spPr>
          <a:xfrm>
            <a:off x="6209685" y="6265212"/>
            <a:ext cx="1812881" cy="238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1400"/>
            </a:lvl1pPr>
          </a:lstStyle>
          <a:p>
            <a:r>
              <a:t>The Mongols, lead by grandson of Genghis Khan, conquered Persia and Mesopotamia, becoming part of an empire that stretched across much of Eurasia.</a:t>
            </a:r>
          </a:p>
        </p:txBody>
      </p:sp>
      <p:sp>
        <p:nvSpPr>
          <p:cNvPr id="219" name="A.D. 1350"/>
          <p:cNvSpPr txBox="1"/>
          <p:nvPr/>
        </p:nvSpPr>
        <p:spPr>
          <a:xfrm>
            <a:off x="10526239" y="5482031"/>
            <a:ext cx="775717" cy="32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200"/>
            </a:lvl1pPr>
          </a:lstStyle>
          <a:p>
            <a:r>
              <a:t>A.D. 1350</a:t>
            </a:r>
          </a:p>
        </p:txBody>
      </p:sp>
      <p:sp>
        <p:nvSpPr>
          <p:cNvPr id="220" name="Line"/>
          <p:cNvSpPr/>
          <p:nvPr/>
        </p:nvSpPr>
        <p:spPr>
          <a:xfrm flipV="1">
            <a:off x="10914097" y="5113883"/>
            <a:ext cx="1" cy="351334"/>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21" name="The Ottoman Empire (from Anatolian Peninsula) grows to include parts of Southwest Asia, southeastern Europe, and northern Africa."/>
          <p:cNvSpPr txBox="1"/>
          <p:nvPr/>
        </p:nvSpPr>
        <p:spPr>
          <a:xfrm>
            <a:off x="10007657" y="2959125"/>
            <a:ext cx="1812881" cy="2129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1400"/>
            </a:lvl1pPr>
          </a:lstStyle>
          <a:p>
            <a:r>
              <a:t>The Ottoman Empire (from Anatolian Peninsula) grows to include parts of Southwest Asia, southeastern Europe, and northern Africa.</a:t>
            </a:r>
          </a:p>
        </p:txBody>
      </p:sp>
      <p:sp>
        <p:nvSpPr>
          <p:cNvPr id="222" name="Line"/>
          <p:cNvSpPr/>
          <p:nvPr/>
        </p:nvSpPr>
        <p:spPr>
          <a:xfrm flipV="1">
            <a:off x="11904697" y="5113883"/>
            <a:ext cx="1" cy="351334"/>
          </a:xfrm>
          <a:prstGeom prst="line">
            <a:avLst/>
          </a:prstGeom>
          <a:ln w="38100">
            <a:solidFill>
              <a:schemeClr val="accent2">
                <a:hueOff val="177409"/>
                <a:satOff val="5215"/>
                <a:lumOff val="-9597"/>
              </a:schemeClr>
            </a:solidFill>
            <a:miter lim="400000"/>
          </a:ln>
        </p:spPr>
        <p:txBody>
          <a:bodyPr lIns="50800" tIns="50800" rIns="50800" bIns="50800" anchor="ctr"/>
          <a:lstStyle/>
          <a:p>
            <a:pPr>
              <a:defRPr sz="3600"/>
            </a:pPr>
            <a:endParaRPr/>
          </a:p>
        </p:txBody>
      </p:sp>
      <p:sp>
        <p:nvSpPr>
          <p:cNvPr id="223" name="A.D. 1900"/>
          <p:cNvSpPr txBox="1"/>
          <p:nvPr/>
        </p:nvSpPr>
        <p:spPr>
          <a:xfrm>
            <a:off x="11516839" y="5482031"/>
            <a:ext cx="775717" cy="32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200"/>
            </a:lvl1pPr>
          </a:lstStyle>
          <a:p>
            <a:r>
              <a:t>A.D. 1900</a:t>
            </a:r>
          </a:p>
        </p:txBody>
      </p:sp>
      <p:sp>
        <p:nvSpPr>
          <p:cNvPr id="224" name="At the height of the Ottoman Empire, it was one of the world’s most powerful states.  It endured for six centuries before finally collapsing in the early 1900s."/>
          <p:cNvSpPr txBox="1"/>
          <p:nvPr/>
        </p:nvSpPr>
        <p:spPr>
          <a:xfrm>
            <a:off x="10843332" y="6265212"/>
            <a:ext cx="1812881" cy="238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1400"/>
            </a:lvl1pPr>
          </a:lstStyle>
          <a:p>
            <a:r>
              <a:t>At the height of the Ottoman Empire, it was one of the world’s most powerful states.  It endured for six centuries before finally collapsing in the early 1900s.</a:t>
            </a:r>
          </a:p>
        </p:txBody>
      </p:sp>
      <p:sp>
        <p:nvSpPr>
          <p:cNvPr id="225" name="Line"/>
          <p:cNvSpPr/>
          <p:nvPr/>
        </p:nvSpPr>
        <p:spPr>
          <a:xfrm flipH="1">
            <a:off x="7044244" y="5850814"/>
            <a:ext cx="4962" cy="437021"/>
          </a:xfrm>
          <a:prstGeom prst="line">
            <a:avLst/>
          </a:prstGeom>
          <a:ln w="38100">
            <a:solidFill>
              <a:schemeClr val="accent2">
                <a:hueOff val="177409"/>
                <a:satOff val="5215"/>
                <a:lumOff val="-9597"/>
              </a:schemeClr>
            </a:solidFill>
            <a:miter lim="400000"/>
            <a:tailEnd type="triangle"/>
          </a:ln>
        </p:spPr>
        <p:txBody>
          <a:bodyPr lIns="50800" tIns="50800" rIns="50800" bIns="50800" anchor="ctr"/>
          <a:lstStyle/>
          <a:p>
            <a:pPr>
              <a:defRPr sz="3600"/>
            </a:pPr>
            <a:endParaRPr/>
          </a:p>
        </p:txBody>
      </p:sp>
      <p:sp>
        <p:nvSpPr>
          <p:cNvPr id="226" name="Line"/>
          <p:cNvSpPr/>
          <p:nvPr/>
        </p:nvSpPr>
        <p:spPr>
          <a:xfrm flipH="1">
            <a:off x="11902794" y="5850814"/>
            <a:ext cx="4962" cy="437021"/>
          </a:xfrm>
          <a:prstGeom prst="line">
            <a:avLst/>
          </a:prstGeom>
          <a:ln w="38100">
            <a:solidFill>
              <a:schemeClr val="accent2">
                <a:hueOff val="177409"/>
                <a:satOff val="5215"/>
                <a:lumOff val="-9597"/>
              </a:schemeClr>
            </a:solidFill>
            <a:miter lim="400000"/>
            <a:tailEnd type="triangle"/>
          </a:ln>
        </p:spPr>
        <p:txBody>
          <a:bodyPr lIns="50800" tIns="50800" rIns="50800" bIns="50800" anchor="ctr"/>
          <a:lstStyle/>
          <a:p>
            <a:pPr>
              <a:defRPr sz="3600"/>
            </a:pPr>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Modern Southwest Asia"/>
          <p:cNvSpPr txBox="1">
            <a:spLocks noGrp="1"/>
          </p:cNvSpPr>
          <p:nvPr>
            <p:ph type="title"/>
          </p:nvPr>
        </p:nvSpPr>
        <p:spPr>
          <a:prstGeom prst="rect">
            <a:avLst/>
          </a:prstGeom>
        </p:spPr>
        <p:txBody>
          <a:bodyPr/>
          <a:lstStyle/>
          <a:p>
            <a:r>
              <a:t>Modern Southwest Asia</a:t>
            </a:r>
          </a:p>
        </p:txBody>
      </p:sp>
      <p:sp>
        <p:nvSpPr>
          <p:cNvPr id="229" name="After the collapse of the Ottoman Empire and the end of WWI, the modern country of Turkey was founded on the Anatolian Peninsula."/>
          <p:cNvSpPr txBox="1"/>
          <p:nvPr/>
        </p:nvSpPr>
        <p:spPr>
          <a:xfrm>
            <a:off x="1094486" y="3085846"/>
            <a:ext cx="11041902" cy="1426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296333" indent="-296333" algn="l">
              <a:buClr>
                <a:srgbClr val="9A7865"/>
              </a:buClr>
              <a:buSzPct val="40000"/>
              <a:buFont typeface="Georgia"/>
              <a:buBlip>
                <a:blip r:embed="rId2"/>
              </a:buBlip>
              <a:defRPr sz="2800"/>
            </a:lvl1pPr>
          </a:lstStyle>
          <a:p>
            <a:r>
              <a:t>After the collapse of the Ottoman Empire and the end of WWI, the modern country of Turkey was founded on the Anatolian Peninsula.</a:t>
            </a:r>
          </a:p>
        </p:txBody>
      </p:sp>
      <p:pic>
        <p:nvPicPr>
          <p:cNvPr id="230" name="Image" descr="Image"/>
          <p:cNvPicPr>
            <a:picLocks/>
          </p:cNvPicPr>
          <p:nvPr/>
        </p:nvPicPr>
        <p:blipFill>
          <a:blip r:embed="rId3">
            <a:extLst/>
          </a:blip>
          <a:stretch>
            <a:fillRect/>
          </a:stretch>
        </p:blipFill>
        <p:spPr>
          <a:xfrm>
            <a:off x="2489200" y="4651857"/>
            <a:ext cx="8077200" cy="42037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29"/>
                                        </p:tgtEl>
                                        <p:attrNameLst>
                                          <p:attrName>style.visibility</p:attrName>
                                        </p:attrNameLst>
                                      </p:cBhvr>
                                      <p:to>
                                        <p:strVal val="visible"/>
                                      </p:to>
                                    </p:set>
                                    <p:animEffect transition="in" filter="dissolve">
                                      <p:cBhvr>
                                        <p:cTn id="7" dur="10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30"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European Interest"/>
          <p:cNvSpPr txBox="1">
            <a:spLocks noGrp="1"/>
          </p:cNvSpPr>
          <p:nvPr>
            <p:ph type="title"/>
          </p:nvPr>
        </p:nvSpPr>
        <p:spPr>
          <a:prstGeom prst="rect">
            <a:avLst/>
          </a:prstGeom>
        </p:spPr>
        <p:txBody>
          <a:bodyPr/>
          <a:lstStyle/>
          <a:p>
            <a:pPr lvl="1"/>
            <a:r>
              <a:t>European Interest</a:t>
            </a:r>
          </a:p>
        </p:txBody>
      </p:sp>
      <p:sp>
        <p:nvSpPr>
          <p:cNvPr id="233" name="Construction of the Suez Canal was completed in 1869, making it an important world waterway."/>
          <p:cNvSpPr txBox="1"/>
          <p:nvPr/>
        </p:nvSpPr>
        <p:spPr>
          <a:xfrm>
            <a:off x="1255776" y="2717546"/>
            <a:ext cx="9310759" cy="982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296333" indent="-296333" algn="l">
              <a:buClr>
                <a:srgbClr val="9A7865"/>
              </a:buClr>
              <a:buSzPct val="40000"/>
              <a:buFont typeface="Georgia"/>
              <a:buBlip>
                <a:blip r:embed="rId2"/>
              </a:buBlip>
              <a:defRPr sz="2800"/>
            </a:lvl1pPr>
          </a:lstStyle>
          <a:p>
            <a:r>
              <a:t>Construction of the Suez Canal was completed in 1869, making it an important world waterway.</a:t>
            </a:r>
          </a:p>
        </p:txBody>
      </p:sp>
      <p:sp>
        <p:nvSpPr>
          <p:cNvPr id="234" name="In a peace settlement that ended WWI, Britain and France gained control over the Ottoman Empire’s former territories under a mandate system - people of these territories were to prepare for independence."/>
          <p:cNvSpPr txBox="1"/>
          <p:nvPr/>
        </p:nvSpPr>
        <p:spPr>
          <a:xfrm>
            <a:off x="1255776" y="6778027"/>
            <a:ext cx="10493249" cy="1884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96333" indent="-296333" algn="l">
              <a:buClr>
                <a:srgbClr val="9A7865"/>
              </a:buClr>
              <a:buSzPct val="40000"/>
              <a:buFont typeface="Georgia"/>
              <a:buBlip>
                <a:blip r:embed="rId2"/>
              </a:buBlip>
              <a:defRPr sz="2800"/>
            </a:pPr>
            <a:r>
              <a:t>In a peace settlement that ended WWI, Britain and France gained control over the Ottoman Empire’s former territories under a mandate system - people of these territories were to prepare for </a:t>
            </a:r>
            <a:r>
              <a:rPr b="1"/>
              <a:t>independence</a:t>
            </a:r>
            <a:r>
              <a:t>.</a:t>
            </a:r>
          </a:p>
        </p:txBody>
      </p:sp>
      <p:pic>
        <p:nvPicPr>
          <p:cNvPr id="235" name="Image" descr="Image"/>
          <p:cNvPicPr>
            <a:picLocks/>
          </p:cNvPicPr>
          <p:nvPr/>
        </p:nvPicPr>
        <p:blipFill>
          <a:blip r:embed="rId3">
            <a:extLst/>
          </a:blip>
          <a:stretch>
            <a:fillRect/>
          </a:stretch>
        </p:blipFill>
        <p:spPr>
          <a:xfrm>
            <a:off x="6417766" y="3797438"/>
            <a:ext cx="5152487" cy="288276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p:tmAbs val="0"/>
                                  </p:iterate>
                                  <p:childTnLst>
                                    <p:set>
                                      <p:cBhvr>
                                        <p:cTn id="10" fill="hold"/>
                                        <p:tgtEl>
                                          <p:spTgt spid="235"/>
                                        </p:tgtEl>
                                        <p:attrNameLst>
                                          <p:attrName>style.visibility</p:attrName>
                                        </p:attrNameLst>
                                      </p:cBhvr>
                                      <p:to>
                                        <p:strVal val="visible"/>
                                      </p:to>
                                    </p:set>
                                    <p:animEffect transition="in" filter="fade">
                                      <p:cBhvr>
                                        <p:cTn id="11" dur="1500"/>
                                        <p:tgtEl>
                                          <p:spTgt spid="2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1" animBg="1" advAuto="0"/>
      <p:bldP spid="234" grpId="3" animBg="1" advAuto="0"/>
      <p:bldP spid="235" grpId="2"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ividing Up Territories"/>
          <p:cNvSpPr txBox="1">
            <a:spLocks noGrp="1"/>
          </p:cNvSpPr>
          <p:nvPr>
            <p:ph type="title"/>
          </p:nvPr>
        </p:nvSpPr>
        <p:spPr>
          <a:prstGeom prst="rect">
            <a:avLst/>
          </a:prstGeom>
        </p:spPr>
        <p:txBody>
          <a:bodyPr/>
          <a:lstStyle/>
          <a:p>
            <a:r>
              <a:t>Dividing Up Territories</a:t>
            </a:r>
          </a:p>
        </p:txBody>
      </p:sp>
      <p:sp>
        <p:nvSpPr>
          <p:cNvPr id="238" name="The British and French created new political boundaries that did not consider existing ethnic, religious, political, or historical divisions."/>
          <p:cNvSpPr txBox="1">
            <a:spLocks noGrp="1"/>
          </p:cNvSpPr>
          <p:nvPr>
            <p:ph type="body" sz="quarter" idx="1"/>
          </p:nvPr>
        </p:nvSpPr>
        <p:spPr>
          <a:xfrm>
            <a:off x="1104900" y="2785417"/>
            <a:ext cx="10795000" cy="1989783"/>
          </a:xfrm>
          <a:prstGeom prst="rect">
            <a:avLst/>
          </a:prstGeom>
        </p:spPr>
        <p:txBody>
          <a:bodyPr/>
          <a:lstStyle>
            <a:lvl1pPr>
              <a:buBlip>
                <a:blip r:embed="rId2"/>
              </a:buBlip>
              <a:defRPr sz="2800"/>
            </a:lvl1pPr>
          </a:lstStyle>
          <a:p>
            <a:r>
              <a:t>The British and French created new political boundaries that did not consider existing ethnic, religious, political, or historical divisions.</a:t>
            </a:r>
          </a:p>
        </p:txBody>
      </p:sp>
      <p:sp>
        <p:nvSpPr>
          <p:cNvPr id="239" name="These boundaries would become even more important when the countries became independent and when new discoveries of petroleum deposits were made."/>
          <p:cNvSpPr txBox="1"/>
          <p:nvPr/>
        </p:nvSpPr>
        <p:spPr>
          <a:xfrm>
            <a:off x="1075531" y="4869586"/>
            <a:ext cx="11382971" cy="1426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381000" indent="-381000" algn="l">
              <a:spcBef>
                <a:spcPts val="3200"/>
              </a:spcBef>
              <a:buClr>
                <a:srgbClr val="9A7865"/>
              </a:buClr>
              <a:buSzPct val="40000"/>
              <a:buFont typeface="Georgia"/>
              <a:buBlip>
                <a:blip r:embed="rId2"/>
              </a:buBlip>
              <a:defRPr sz="2800"/>
            </a:lvl1pPr>
          </a:lstStyle>
          <a:p>
            <a:r>
              <a:t>These boundaries would become even more important when the countries became independent and when new discoveries of petroleum deposits were made.</a:t>
            </a:r>
          </a:p>
        </p:txBody>
      </p:sp>
      <p:sp>
        <p:nvSpPr>
          <p:cNvPr id="240" name="Strong resentment toward the European colonial powers grew into movements among Arabs, Persians, Turks, and other groups."/>
          <p:cNvSpPr txBox="1"/>
          <p:nvPr/>
        </p:nvSpPr>
        <p:spPr>
          <a:xfrm>
            <a:off x="986631" y="6622186"/>
            <a:ext cx="11382971" cy="982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381000" indent="-381000" algn="l">
              <a:spcBef>
                <a:spcPts val="3200"/>
              </a:spcBef>
              <a:buClr>
                <a:srgbClr val="9A7865"/>
              </a:buClr>
              <a:buSzPct val="40000"/>
              <a:buFont typeface="Georgia"/>
              <a:buBlip>
                <a:blip r:embed="rId2"/>
              </a:buBlip>
              <a:defRPr sz="2800"/>
            </a:lvl1pPr>
          </a:lstStyle>
          <a:p>
            <a:r>
              <a:t>Strong resentment toward the European colonial powers grew into movements among Arabs, Persians, Turks, and other groups. </a:t>
            </a:r>
          </a:p>
        </p:txBody>
      </p:sp>
      <p:sp>
        <p:nvSpPr>
          <p:cNvPr id="241" name="Between 1930 and 1971, one country after another gained its independence."/>
          <p:cNvSpPr txBox="1"/>
          <p:nvPr/>
        </p:nvSpPr>
        <p:spPr>
          <a:xfrm>
            <a:off x="996950" y="7930286"/>
            <a:ext cx="11142834" cy="982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381000" indent="-381000" algn="l">
              <a:spcBef>
                <a:spcPts val="3200"/>
              </a:spcBef>
              <a:buClr>
                <a:srgbClr val="9A7865"/>
              </a:buClr>
              <a:buSzPct val="40000"/>
              <a:buFont typeface="Georgia"/>
              <a:buBlip>
                <a:blip r:embed="rId2"/>
              </a:buBlip>
              <a:defRPr sz="2800"/>
            </a:lvl1pPr>
          </a:lstStyle>
          <a:p>
            <a:r>
              <a:t>Between 1930 and 1971, one country after another gained its independence.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P spid="239" grpId="2" animBg="1" advAuto="0"/>
      <p:bldP spid="240" grpId="3" animBg="1" advAuto="0"/>
      <p:bldP spid="241" grpId="4"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Screen Shot 2016-04-10 at 10.33.13 AM.png" descr="Screen Shot 2016-04-10 at 10.33.13 AM.png"/>
          <p:cNvPicPr>
            <a:picLocks/>
          </p:cNvPicPr>
          <p:nvPr/>
        </p:nvPicPr>
        <p:blipFill>
          <a:blip r:embed="rId2">
            <a:extLst/>
          </a:blip>
          <a:stretch>
            <a:fillRect/>
          </a:stretch>
        </p:blipFill>
        <p:spPr>
          <a:xfrm>
            <a:off x="1552905" y="916285"/>
            <a:ext cx="10334209" cy="804803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3"/>
                                        </p:tgtEl>
                                        <p:attrNameLst>
                                          <p:attrName>style.visibility</p:attrName>
                                        </p:attrNameLst>
                                      </p:cBhvr>
                                      <p:to>
                                        <p:strVal val="visible"/>
                                      </p:to>
                                    </p:set>
                                    <p:animEffect transition="in" filter="fade">
                                      <p:cBhvr>
                                        <p:cTn id="7" dur="1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Abraham and Moses Lead their People</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92500"/>
          </a:bodyPr>
          <a:lstStyle/>
          <a:p>
            <a:r>
              <a:rPr lang="en-US" dirty="0"/>
              <a:t>A people called the Hebrews (HEE-</a:t>
            </a:r>
            <a:r>
              <a:rPr lang="en-US" dirty="0" err="1"/>
              <a:t>brooz</a:t>
            </a:r>
            <a:r>
              <a:rPr lang="en-US" dirty="0"/>
              <a:t>) appeared in southwest Asia sometime between 2000 and 1500 B.C.</a:t>
            </a:r>
          </a:p>
          <a:p>
            <a:r>
              <a:rPr lang="en-US" dirty="0"/>
              <a:t>Their writings described the laws of their religion, Judaism (JOO-dee-</a:t>
            </a:r>
            <a:r>
              <a:rPr lang="en-US" dirty="0" err="1"/>
              <a:t>i</a:t>
            </a:r>
            <a:r>
              <a:rPr lang="en-US" dirty="0"/>
              <a:t>-</a:t>
            </a:r>
            <a:r>
              <a:rPr lang="en-US" dirty="0" err="1"/>
              <a:t>zuhm</a:t>
            </a:r>
            <a:r>
              <a:rPr lang="en-US" dirty="0"/>
              <a:t>).</a:t>
            </a:r>
          </a:p>
          <a:p>
            <a:r>
              <a:rPr lang="en-US" dirty="0"/>
              <a:t>The Hebrew Bible, or Torah, traces the Hebrews back to a man named Abraham.</a:t>
            </a:r>
          </a:p>
          <a:p>
            <a:r>
              <a:rPr lang="en-US" dirty="0"/>
              <a:t>The Hebrew Bible says that God told Abraham to leave his home.</a:t>
            </a:r>
          </a:p>
        </p:txBody>
      </p:sp>
    </p:spTree>
    <p:extLst>
      <p:ext uri="{BB962C8B-B14F-4D97-AF65-F5344CB8AC3E}">
        <p14:creationId xmlns:p14="http://schemas.microsoft.com/office/powerpoint/2010/main" val="1109560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Arab-Israeli Conflict"/>
          <p:cNvSpPr txBox="1">
            <a:spLocks noGrp="1"/>
          </p:cNvSpPr>
          <p:nvPr>
            <p:ph type="title"/>
          </p:nvPr>
        </p:nvSpPr>
        <p:spPr>
          <a:prstGeom prst="rect">
            <a:avLst/>
          </a:prstGeom>
        </p:spPr>
        <p:txBody>
          <a:bodyPr/>
          <a:lstStyle/>
          <a:p>
            <a:r>
              <a:t>Arab-Israeli Conflict</a:t>
            </a:r>
          </a:p>
        </p:txBody>
      </p:sp>
      <p:sp>
        <p:nvSpPr>
          <p:cNvPr id="246" name="In ancient times, the land of Israel was inhabited by the Jewish people."/>
          <p:cNvSpPr txBox="1">
            <a:spLocks noGrp="1"/>
          </p:cNvSpPr>
          <p:nvPr>
            <p:ph type="body" sz="quarter" idx="1"/>
          </p:nvPr>
        </p:nvSpPr>
        <p:spPr>
          <a:xfrm>
            <a:off x="1104900" y="2811958"/>
            <a:ext cx="10795000" cy="1302842"/>
          </a:xfrm>
          <a:prstGeom prst="rect">
            <a:avLst/>
          </a:prstGeom>
        </p:spPr>
        <p:txBody>
          <a:bodyPr/>
          <a:lstStyle>
            <a:lvl1pPr>
              <a:buBlip>
                <a:blip r:embed="rId2"/>
              </a:buBlip>
              <a:defRPr sz="2800"/>
            </a:lvl1pPr>
          </a:lstStyle>
          <a:p>
            <a:r>
              <a:t>In ancient times, the land of Israel was inhabited by the Jewish people.</a:t>
            </a:r>
          </a:p>
        </p:txBody>
      </p:sp>
      <p:sp>
        <p:nvSpPr>
          <p:cNvPr id="247" name="After WWI, this territory was called Palestine.  Most of the people living in Palestine at the time of the mandate were Muslim Arabs."/>
          <p:cNvSpPr txBox="1"/>
          <p:nvPr/>
        </p:nvSpPr>
        <p:spPr>
          <a:xfrm>
            <a:off x="1104900" y="4081958"/>
            <a:ext cx="10795000" cy="1302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lnSpcReduction="10000"/>
          </a:bodyPr>
          <a:lstStyle>
            <a:lvl1pPr marL="373380" indent="-373380" algn="l" defTabSz="572516">
              <a:spcBef>
                <a:spcPts val="3100"/>
              </a:spcBef>
              <a:buClr>
                <a:srgbClr val="9A7865"/>
              </a:buClr>
              <a:buSzPct val="40000"/>
              <a:buFont typeface="Georgia"/>
              <a:buBlip>
                <a:blip r:embed="rId2"/>
              </a:buBlip>
              <a:defRPr sz="2744"/>
            </a:lvl1pPr>
          </a:lstStyle>
          <a:p>
            <a:r>
              <a:t>After WWI, this territory was called Palestine.  Most of the people living in Palestine at the time of the mandate were Muslim Arabs.</a:t>
            </a:r>
          </a:p>
        </p:txBody>
      </p:sp>
      <p:sp>
        <p:nvSpPr>
          <p:cNvPr id="248" name="During this same period, growing numbers of Jewish immigrants seeking to escape persecution in Europe and other parts of the world began arriving into Palestine."/>
          <p:cNvSpPr txBox="1"/>
          <p:nvPr/>
        </p:nvSpPr>
        <p:spPr>
          <a:xfrm>
            <a:off x="1104900" y="5328567"/>
            <a:ext cx="10795000" cy="1603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381000" indent="-381000" algn="l">
              <a:spcBef>
                <a:spcPts val="3200"/>
              </a:spcBef>
              <a:buClr>
                <a:srgbClr val="9A7865"/>
              </a:buClr>
              <a:buSzPct val="40000"/>
              <a:buFont typeface="Georgia"/>
              <a:buBlip>
                <a:blip r:embed="rId2"/>
              </a:buBlip>
              <a:defRPr sz="2800"/>
            </a:lvl1pPr>
          </a:lstStyle>
          <a:p>
            <a:r>
              <a:t>During this same period, growing numbers of Jewish immigrants seeking to escape persecution in Europe and other parts of the world began arriving into Palestine.</a:t>
            </a:r>
          </a:p>
        </p:txBody>
      </p:sp>
      <p:sp>
        <p:nvSpPr>
          <p:cNvPr id="249" name="As the Jewish population increased, tensions between Palestinian Arabs and Jews deepened."/>
          <p:cNvSpPr txBox="1"/>
          <p:nvPr/>
        </p:nvSpPr>
        <p:spPr>
          <a:xfrm>
            <a:off x="1104900" y="7002958"/>
            <a:ext cx="10795000" cy="1302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381000" indent="-381000" algn="l">
              <a:spcBef>
                <a:spcPts val="3200"/>
              </a:spcBef>
              <a:buClr>
                <a:srgbClr val="9A7865"/>
              </a:buClr>
              <a:buSzPct val="40000"/>
              <a:buFont typeface="Georgia"/>
              <a:buBlip>
                <a:blip r:embed="rId2"/>
              </a:buBlip>
              <a:defRPr sz="2800"/>
            </a:lvl1pPr>
          </a:lstStyle>
          <a:p>
            <a:r>
              <a:t>As the Jewish population increased, tensions between Palestinian Arabs and Jews deepened.</a:t>
            </a:r>
          </a:p>
        </p:txBody>
      </p:sp>
      <p:sp>
        <p:nvSpPr>
          <p:cNvPr id="250" name="We will look closer at this issue through our study of “Promises.”"/>
          <p:cNvSpPr txBox="1"/>
          <p:nvPr/>
        </p:nvSpPr>
        <p:spPr>
          <a:xfrm>
            <a:off x="1092200" y="7968158"/>
            <a:ext cx="11032084" cy="1302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381000" indent="-381000" algn="l">
              <a:spcBef>
                <a:spcPts val="3200"/>
              </a:spcBef>
              <a:buClr>
                <a:srgbClr val="9A7865"/>
              </a:buClr>
              <a:buSzPct val="40000"/>
              <a:buFont typeface="Georgia"/>
              <a:buBlip>
                <a:blip r:embed="rId2"/>
              </a:buBlip>
              <a:defRPr sz="2800"/>
            </a:pPr>
            <a:r>
              <a:t>We will look closer at this issue through our study of “</a:t>
            </a:r>
            <a:r>
              <a:rPr b="1"/>
              <a:t>Promises</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1" animBg="1" advAuto="0"/>
      <p:bldP spid="247" grpId="2" animBg="1" advAuto="0"/>
      <p:bldP spid="248" grpId="3" animBg="1" advAuto="0"/>
      <p:bldP spid="249" grpId="4" animBg="1" advAuto="0"/>
      <p:bldP spid="250" grpId="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0FBB-473A-8A47-936D-23C1F63D171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37677AB-03AD-7E46-A7EE-86D86761CF1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F8BE004-210E-6548-87D9-63833B9B2222}"/>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88430460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FF0CB-0794-8F4D-B52E-433277F8BF0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F5CD88-AF15-C74C-B9E2-98F7CD441B13}"/>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A1BBFB2-299C-4149-8E74-76AF23BFE0FF}"/>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105162706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04E2-706D-D341-AA07-E625BB32AB8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CF77648-7989-0B49-B9C9-401AAF14778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99DC160-BE1E-744E-B46A-CFE8ED80CA1B}"/>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56621272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7EBF-8019-6044-BD0A-C149658F05F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B37EFC-A5A5-D94C-A5F9-013C4B9161C1}"/>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483E8B6-8720-DB4E-ADC4-8E453DC08396}"/>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7635081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Abraham and Moses Lead their People</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normAutofit fontScale="77500" lnSpcReduction="20000"/>
          </a:bodyPr>
          <a:lstStyle/>
          <a:p>
            <a:r>
              <a:rPr lang="en-US" dirty="0"/>
              <a:t>Some of Abraham’s descendants, the Israelites, later moved to Egypt.  In time, Egypt’s ruler, the pharaoh, made them slaves.</a:t>
            </a:r>
          </a:p>
          <a:p>
            <a:r>
              <a:rPr lang="en-US" dirty="0"/>
              <a:t>In the 1200s B.C., God then told a man named Moses to demand the Israelites’ freedom.  The pharaoh agreed only after a series of plagues struck Egypt.</a:t>
            </a:r>
          </a:p>
          <a:p>
            <a:r>
              <a:rPr lang="en-US" dirty="0"/>
              <a:t>Moses led the Israelites out of Egypt in a journey called the </a:t>
            </a:r>
            <a:r>
              <a:rPr lang="en-US" b="1" dirty="0"/>
              <a:t>Exodus</a:t>
            </a:r>
            <a:r>
              <a:rPr lang="en-US" dirty="0"/>
              <a:t>.  The Bible says that during this journey, God gave Moses two stone tablets with laws written on them known as the </a:t>
            </a:r>
            <a:r>
              <a:rPr lang="en-US" b="1" dirty="0"/>
              <a:t>Ten Commandments</a:t>
            </a:r>
            <a:r>
              <a:rPr lang="en-US" dirty="0"/>
              <a:t>.</a:t>
            </a:r>
          </a:p>
          <a:p>
            <a:r>
              <a:rPr lang="en-US" dirty="0"/>
              <a:t>The Israelites were to worship only God and to value human life, self-control, and justice.  The Israelites reached Canaan after 40 years.</a:t>
            </a:r>
          </a:p>
        </p:txBody>
      </p:sp>
    </p:spTree>
    <p:extLst>
      <p:ext uri="{BB962C8B-B14F-4D97-AF65-F5344CB8AC3E}">
        <p14:creationId xmlns:p14="http://schemas.microsoft.com/office/powerpoint/2010/main" val="21777184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normAutofit fontScale="90000"/>
          </a:bodyPr>
          <a:lstStyle/>
          <a:p>
            <a:r>
              <a:rPr lang="en-US" dirty="0"/>
              <a:t>The Ten Commandments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endParaRPr lang="en-US" dirty="0"/>
          </a:p>
        </p:txBody>
      </p:sp>
      <p:pic>
        <p:nvPicPr>
          <p:cNvPr id="6" name="Picture 5">
            <a:extLst>
              <a:ext uri="{FF2B5EF4-FFF2-40B4-BE49-F238E27FC236}">
                <a16:creationId xmlns:a16="http://schemas.microsoft.com/office/drawing/2014/main" id="{C82007C2-E5D4-0A48-B012-7FF853CCA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3022600"/>
            <a:ext cx="6606558" cy="4403271"/>
          </a:xfrm>
          <a:prstGeom prst="rect">
            <a:avLst/>
          </a:prstGeom>
        </p:spPr>
      </p:pic>
      <p:pic>
        <p:nvPicPr>
          <p:cNvPr id="8" name="Picture 7">
            <a:extLst>
              <a:ext uri="{FF2B5EF4-FFF2-40B4-BE49-F238E27FC236}">
                <a16:creationId xmlns:a16="http://schemas.microsoft.com/office/drawing/2014/main" id="{FB641B22-801D-3643-89C3-1BF3F7F55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58" y="2545789"/>
            <a:ext cx="4188442" cy="5356891"/>
          </a:xfrm>
          <a:prstGeom prst="rect">
            <a:avLst/>
          </a:prstGeom>
        </p:spPr>
      </p:pic>
    </p:spTree>
    <p:extLst>
      <p:ext uri="{BB962C8B-B14F-4D97-AF65-F5344CB8AC3E}">
        <p14:creationId xmlns:p14="http://schemas.microsoft.com/office/powerpoint/2010/main" val="30794373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75B7-E326-FF41-85F5-B3B67E24E206}"/>
              </a:ext>
            </a:extLst>
          </p:cNvPr>
          <p:cNvSpPr>
            <a:spLocks noGrp="1"/>
          </p:cNvSpPr>
          <p:nvPr>
            <p:ph type="title"/>
          </p:nvPr>
        </p:nvSpPr>
        <p:spPr/>
        <p:txBody>
          <a:bodyPr/>
          <a:lstStyle/>
          <a:p>
            <a:r>
              <a:rPr lang="en-US" dirty="0"/>
              <a:t>The Exodus</a:t>
            </a:r>
          </a:p>
        </p:txBody>
      </p:sp>
      <p:sp>
        <p:nvSpPr>
          <p:cNvPr id="3" name="Text Placeholder 2">
            <a:extLst>
              <a:ext uri="{FF2B5EF4-FFF2-40B4-BE49-F238E27FC236}">
                <a16:creationId xmlns:a16="http://schemas.microsoft.com/office/drawing/2014/main" id="{E7DB8144-65D3-1A48-9C78-0E226868BF88}"/>
              </a:ext>
            </a:extLst>
          </p:cNvPr>
          <p:cNvSpPr>
            <a:spLocks noGrp="1"/>
          </p:cNvSpPr>
          <p:nvPr>
            <p:ph type="body" idx="1"/>
          </p:nvPr>
        </p:nvSpPr>
        <p:spPr/>
        <p:txBody>
          <a:bodyPr anchor="t"/>
          <a:lstStyle/>
          <a:p>
            <a:endParaRPr lang="en-US" dirty="0"/>
          </a:p>
        </p:txBody>
      </p:sp>
      <p:pic>
        <p:nvPicPr>
          <p:cNvPr id="5" name="Picture 4">
            <a:extLst>
              <a:ext uri="{FF2B5EF4-FFF2-40B4-BE49-F238E27FC236}">
                <a16:creationId xmlns:a16="http://schemas.microsoft.com/office/drawing/2014/main" id="{02F2ADB9-F2A6-B544-BAD2-15C0D0182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26" y="2361338"/>
            <a:ext cx="6144986" cy="4393565"/>
          </a:xfrm>
          <a:prstGeom prst="rect">
            <a:avLst/>
          </a:prstGeom>
        </p:spPr>
      </p:pic>
      <p:pic>
        <p:nvPicPr>
          <p:cNvPr id="6" name="Picture 5">
            <a:extLst>
              <a:ext uri="{FF2B5EF4-FFF2-40B4-BE49-F238E27FC236}">
                <a16:creationId xmlns:a16="http://schemas.microsoft.com/office/drawing/2014/main" id="{68DA350C-F2DB-5540-BDBF-C3F8809BD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112" y="5738005"/>
            <a:ext cx="6087562" cy="3427766"/>
          </a:xfrm>
          <a:prstGeom prst="rect">
            <a:avLst/>
          </a:prstGeom>
        </p:spPr>
      </p:pic>
    </p:spTree>
    <p:extLst>
      <p:ext uri="{BB962C8B-B14F-4D97-AF65-F5344CB8AC3E}">
        <p14:creationId xmlns:p14="http://schemas.microsoft.com/office/powerpoint/2010/main" val="265521920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2060</TotalTime>
  <Words>3820</Words>
  <Application>Microsoft Macintosh PowerPoint</Application>
  <PresentationFormat>Custom</PresentationFormat>
  <Paragraphs>254</Paragraphs>
  <Slides>64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Adobe Caslon Pro</vt:lpstr>
      <vt:lpstr>Arial Hebrew</vt:lpstr>
      <vt:lpstr>Avenir Roman</vt:lpstr>
      <vt:lpstr>Beirut</vt:lpstr>
      <vt:lpstr>Didot</vt:lpstr>
      <vt:lpstr>Georgia</vt:lpstr>
      <vt:lpstr>Zapfino</vt:lpstr>
      <vt:lpstr>Renaissance</vt:lpstr>
      <vt:lpstr>World Religions</vt:lpstr>
      <vt:lpstr>The Hebrews and Judaism Chapter 7, Section 1</vt:lpstr>
      <vt:lpstr>Key Terms</vt:lpstr>
      <vt:lpstr>World Religions</vt:lpstr>
      <vt:lpstr>Judaism</vt:lpstr>
      <vt:lpstr>Abraham and Moses Lead their People</vt:lpstr>
      <vt:lpstr>Abraham and Moses Lead their People</vt:lpstr>
      <vt:lpstr>The Ten Commandments</vt:lpstr>
      <vt:lpstr>The Exodus</vt:lpstr>
      <vt:lpstr>Kings Unite the Israelites</vt:lpstr>
      <vt:lpstr>Possible Routes of Abraham and Moses</vt:lpstr>
      <vt:lpstr>Invaders Conquer and Rule</vt:lpstr>
      <vt:lpstr>PowerPoint Presentation</vt:lpstr>
      <vt:lpstr>The Dispersal of the Jews</vt:lpstr>
      <vt:lpstr>Independence and Conquest</vt:lpstr>
      <vt:lpstr>Women in Israelite Society</vt:lpstr>
      <vt:lpstr>The Hebrews and Judaism Section 2</vt:lpstr>
      <vt:lpstr>Key Terms</vt:lpstr>
      <vt:lpstr>Jewish Beliefs Anchor their Society</vt:lpstr>
      <vt:lpstr>Jewish Beliefs Anchor their Society</vt:lpstr>
      <vt:lpstr>Texts List Jewish Beliefs</vt:lpstr>
      <vt:lpstr>Scrolls Reveal Past Beliefs</vt:lpstr>
      <vt:lpstr>Judaism and Later Cultures</vt:lpstr>
      <vt:lpstr>Judaism Over the Centuries Section 3</vt:lpstr>
      <vt:lpstr>Key Terms</vt:lpstr>
      <vt:lpstr>Revolt, Defeat, and Migration</vt:lpstr>
      <vt:lpstr>Two Cultural Traditions</vt:lpstr>
      <vt:lpstr>Two Major Jewish Cultures</vt:lpstr>
      <vt:lpstr>Traditions and Holy Days</vt:lpstr>
      <vt:lpstr>Hanukkah</vt:lpstr>
      <vt:lpstr>Passover</vt:lpstr>
      <vt:lpstr>High Holy Days</vt:lpstr>
      <vt:lpstr>Christianity</vt:lpstr>
      <vt:lpstr>Christianity</vt:lpstr>
      <vt:lpstr>Main Idea #1:  Despite its general religious tolerance, Rome came into conflict with the Jews.</vt:lpstr>
      <vt:lpstr>Jews and Romans Clashed</vt:lpstr>
      <vt:lpstr>Main Idea #2: A New Religion, Christianity, Grew out of Judaism.</vt:lpstr>
      <vt:lpstr>The Messiah</vt:lpstr>
      <vt:lpstr>Main Idea #3:  Many Considered Jesus of Nazareth to be the Messiah</vt:lpstr>
      <vt:lpstr>The Birth of Jesus</vt:lpstr>
      <vt:lpstr>The Crucifixion and Resurrection</vt:lpstr>
      <vt:lpstr>The Crucifixion and Resurrection</vt:lpstr>
      <vt:lpstr>The Teachings of Jesus</vt:lpstr>
      <vt:lpstr>The Spread of Jesus’s Teachings</vt:lpstr>
      <vt:lpstr>Main Idea #4: Christianity Grew in Popularity and Eventually Became the Official Religion of Rome</vt:lpstr>
      <vt:lpstr>Persecution</vt:lpstr>
      <vt:lpstr>Spread of Christianity</vt:lpstr>
      <vt:lpstr>Spread of Christianity</vt:lpstr>
      <vt:lpstr>Islam</vt:lpstr>
      <vt:lpstr>Islam</vt:lpstr>
      <vt:lpstr>Five Pillars of Islam</vt:lpstr>
      <vt:lpstr>PowerPoint Presentation</vt:lpstr>
      <vt:lpstr>Islamic Expansion</vt:lpstr>
      <vt:lpstr>Islamic Expansion</vt:lpstr>
      <vt:lpstr>Islamic Expansion Timeline</vt:lpstr>
      <vt:lpstr>Modern Southwest Asia</vt:lpstr>
      <vt:lpstr>European Interest</vt:lpstr>
      <vt:lpstr>Dividing Up Territories</vt:lpstr>
      <vt:lpstr>PowerPoint Presentation</vt:lpstr>
      <vt:lpstr>Arab-Israeli Conflict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Religions</dc:title>
  <cp:lastModifiedBy>Eileen Weisslinger</cp:lastModifiedBy>
  <cp:revision>55</cp:revision>
  <dcterms:modified xsi:type="dcterms:W3CDTF">2019-04-21T03:17:15Z</dcterms:modified>
</cp:coreProperties>
</file>