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93" r:id="rId4"/>
    <p:sldId id="294" r:id="rId5"/>
    <p:sldId id="295" r:id="rId6"/>
    <p:sldId id="258" r:id="rId7"/>
    <p:sldId id="292" r:id="rId8"/>
    <p:sldId id="262" r:id="rId9"/>
    <p:sldId id="260" r:id="rId10"/>
    <p:sldId id="278" r:id="rId11"/>
    <p:sldId id="268" r:id="rId12"/>
    <p:sldId id="269" r:id="rId13"/>
    <p:sldId id="270" r:id="rId14"/>
    <p:sldId id="271" r:id="rId15"/>
    <p:sldId id="272" r:id="rId16"/>
    <p:sldId id="263" r:id="rId17"/>
    <p:sldId id="264" r:id="rId18"/>
    <p:sldId id="265" r:id="rId19"/>
    <p:sldId id="266" r:id="rId20"/>
    <p:sldId id="267" r:id="rId21"/>
    <p:sldId id="285" r:id="rId22"/>
    <p:sldId id="283" r:id="rId23"/>
    <p:sldId id="284" r:id="rId24"/>
    <p:sldId id="287" r:id="rId25"/>
    <p:sldId id="288" r:id="rId26"/>
    <p:sldId id="291" r:id="rId27"/>
    <p:sldId id="289" r:id="rId28"/>
    <p:sldId id="290" r:id="rId29"/>
    <p:sldId id="273" r:id="rId30"/>
    <p:sldId id="274" r:id="rId31"/>
    <p:sldId id="275" r:id="rId32"/>
    <p:sldId id="276" r:id="rId33"/>
    <p:sldId id="277" r:id="rId34"/>
    <p:sldId id="279" r:id="rId35"/>
    <p:sldId id="286" r:id="rId36"/>
    <p:sldId id="280" r:id="rId37"/>
    <p:sldId id="281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87"/>
  </p:normalViewPr>
  <p:slideViewPr>
    <p:cSldViewPr snapToGrid="0" snapToObjects="1">
      <p:cViewPr varScale="1">
        <p:scale>
          <a:sx n="59" d="100"/>
          <a:sy n="59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regypt.net/kids/monuments" TargetMode="External"/><Relationship Id="rId7" Type="http://schemas.openxmlformats.org/officeDocument/2006/relationships/hyperlink" Target="https://www.historymuseum.ca/cmc/exhibitions/civil/egypt/egca01e.html" TargetMode="External"/><Relationship Id="rId2" Type="http://schemas.openxmlformats.org/officeDocument/2006/relationships/hyperlink" Target="https://www.touropia.com/ancient-egyptian-monument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raveltips.usatoday.com/monuments-egypt-40216.html" TargetMode="External"/><Relationship Id="rId5" Type="http://schemas.openxmlformats.org/officeDocument/2006/relationships/hyperlink" Target="https://www.ancientegyptonline.co.uk/monuments.html" TargetMode="External"/><Relationship Id="rId4" Type="http://schemas.openxmlformats.org/officeDocument/2006/relationships/hyperlink" Target="http://www.touregypt.net/ancientegyp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C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wnH8R7g.jpg" descr="wnH8R7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3018" y="-78185"/>
            <a:ext cx="16790672" cy="1049417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Ancient Egyptian…"/>
          <p:cNvSpPr txBox="1"/>
          <p:nvPr/>
        </p:nvSpPr>
        <p:spPr>
          <a:xfrm>
            <a:off x="3535324" y="4139288"/>
            <a:ext cx="7127952" cy="2059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400">
                <a:solidFill>
                  <a:srgbClr val="FFFFFF"/>
                </a:solidFill>
              </a:defRPr>
            </a:pPr>
            <a:r>
              <a:rPr dirty="0"/>
              <a:t>Ancient Egyptian </a:t>
            </a:r>
          </a:p>
          <a:p>
            <a:pPr>
              <a:defRPr sz="6400">
                <a:solidFill>
                  <a:srgbClr val="FFFFFF"/>
                </a:solidFill>
              </a:defRPr>
            </a:pPr>
            <a:r>
              <a:rPr dirty="0"/>
              <a:t>Architecture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he Sphin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Sphinx</a:t>
            </a:r>
          </a:p>
        </p:txBody>
      </p:sp>
      <p:sp>
        <p:nvSpPr>
          <p:cNvPr id="21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219" name="Sphinx.jpg" descr="Sphinx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6323" y="2606168"/>
            <a:ext cx="11092154" cy="6239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rapezoids and Cylind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7360"/>
            </a:lvl1pPr>
          </a:lstStyle>
          <a:p>
            <a:r>
              <a:rPr dirty="0"/>
              <a:t>Trapezoids and Cylinders</a:t>
            </a:r>
          </a:p>
        </p:txBody>
      </p:sp>
      <p:sp>
        <p:nvSpPr>
          <p:cNvPr id="17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2800"/>
              </a:lnSpc>
              <a:spcBef>
                <a:spcPts val="0"/>
              </a:spcBef>
              <a:buSzTx/>
              <a:buNone/>
              <a:defRPr sz="12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</p:txBody>
      </p:sp>
      <p:pic>
        <p:nvPicPr>
          <p:cNvPr id="176" name="opetFestival1-e1456354797791.jpg" descr="opetFestival1-e145635479779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4897" y="2566794"/>
            <a:ext cx="8995006" cy="6334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ylin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Cylinder</a:t>
            </a:r>
          </a:p>
        </p:txBody>
      </p:sp>
      <p:sp>
        <p:nvSpPr>
          <p:cNvPr id="17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80" name="ProductEdfu.jpg" descr="ProductEdfu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4075" y="2597150"/>
            <a:ext cx="8876650" cy="627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 cylinder is a three-dimensional shape in geometry. A cylinder is round and has a top and bottom in the shape of a circle.…"/>
          <p:cNvSpPr txBox="1"/>
          <p:nvPr/>
        </p:nvSpPr>
        <p:spPr>
          <a:xfrm>
            <a:off x="952500" y="1969432"/>
            <a:ext cx="1022715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 b="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A </a:t>
            </a:r>
            <a:r>
              <a:rPr i="1" dirty="0"/>
              <a:t>cylinder </a:t>
            </a:r>
            <a:r>
              <a:rPr dirty="0"/>
              <a:t>is a three-dimensional shape in geometry. A </a:t>
            </a:r>
            <a:r>
              <a:rPr i="1" dirty="0"/>
              <a:t>cylinder</a:t>
            </a:r>
            <a:r>
              <a:rPr dirty="0"/>
              <a:t> is round and has a top and bottom in the shape of a circle. </a:t>
            </a:r>
          </a:p>
          <a:p>
            <a:pPr algn="l" defTabSz="457200">
              <a:defRPr sz="1600" b="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The top and the bottom are flat and always the same size.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ylin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Cylinder</a:t>
            </a:r>
          </a:p>
        </p:txBody>
      </p:sp>
      <p:sp>
        <p:nvSpPr>
          <p:cNvPr id="18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2800"/>
              </a:lnSpc>
              <a:spcBef>
                <a:spcPts val="0"/>
              </a:spcBef>
              <a:buSzTx/>
              <a:buNone/>
              <a:defRPr sz="12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</p:txBody>
      </p:sp>
      <p:pic>
        <p:nvPicPr>
          <p:cNvPr id="185" name="Karnak-Temple-Egypt-Tourist-Attractions-Egypt-Tours-Portal.jpg" descr="Karnak-Temple-Egypt-Tourist-Attractions-Egypt-Tours-Port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6717" y="2593651"/>
            <a:ext cx="9411366" cy="6280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elis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Obelisk</a:t>
            </a:r>
          </a:p>
        </p:txBody>
      </p:sp>
      <p:sp>
        <p:nvSpPr>
          <p:cNvPr id="188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ts val="2800"/>
              </a:lnSpc>
              <a:spcBef>
                <a:spcPts val="0"/>
              </a:spcBef>
              <a:buSzTx/>
              <a:buNone/>
              <a:defRPr sz="1200">
                <a:latin typeface="Times"/>
                <a:ea typeface="Times"/>
                <a:cs typeface="Times"/>
                <a:sym typeface="Times"/>
              </a:defRPr>
            </a:pPr>
            <a:endParaRPr dirty="0"/>
          </a:p>
        </p:txBody>
      </p:sp>
      <p:pic>
        <p:nvPicPr>
          <p:cNvPr id="189" name="egypt-karnak-temple-precinct.jpg" descr="egypt-karnak-temple-precinc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4799" y="2599729"/>
            <a:ext cx="8955202" cy="626864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An obelisk is a tall, four-sided, narrow tapering monument which ends in a pyramid-like shape at the top.  They are usually found in pairs…"/>
          <p:cNvSpPr txBox="1"/>
          <p:nvPr/>
        </p:nvSpPr>
        <p:spPr>
          <a:xfrm>
            <a:off x="914400" y="1756515"/>
            <a:ext cx="1148391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 b="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An </a:t>
            </a:r>
            <a:r>
              <a:rPr i="1" dirty="0"/>
              <a:t>obelisk</a:t>
            </a:r>
            <a:r>
              <a:rPr dirty="0"/>
              <a:t> is a tall, four-sided, narrow tapering monument which ends in a pyramid-like shape at the top.  They are usually found in pairs </a:t>
            </a:r>
          </a:p>
          <a:p>
            <a:pPr algn="l" defTabSz="457200">
              <a:defRPr sz="1600" b="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at the entrances of ancient Egyptian temples. The Egyptian </a:t>
            </a:r>
            <a:r>
              <a:rPr i="1" dirty="0"/>
              <a:t>obelisk</a:t>
            </a:r>
            <a:r>
              <a:rPr dirty="0"/>
              <a:t> was carved from a single piece of stone, usually red granite from the </a:t>
            </a:r>
          </a:p>
          <a:p>
            <a:pPr algn="l" defTabSz="457200">
              <a:defRPr sz="1600" b="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quarries at </a:t>
            </a:r>
            <a:r>
              <a:rPr dirty="0" err="1"/>
              <a:t>Aswān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belis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Obelisk</a:t>
            </a:r>
          </a:p>
        </p:txBody>
      </p:sp>
      <p:sp>
        <p:nvSpPr>
          <p:cNvPr id="19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4" name="ywsl3cix887l4pgkq17u.jpg" descr="ywsl3cix887l4pgkq17u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1247" y="2591623"/>
            <a:ext cx="9682306" cy="6284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ncient Step Pyrami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Step Pyramid of Djoser </a:t>
            </a:r>
            <a:endParaRPr/>
          </a:p>
        </p:txBody>
      </p:sp>
      <p:sp>
        <p:nvSpPr>
          <p:cNvPr id="153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4" name="1200px-Saqqara_Pyramid_Djoser.jpg" descr="1200px-Saqqara_Pyramid_Djos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0485" y="2612613"/>
            <a:ext cx="8323830" cy="6242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ncient Bent Pyrami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Ancient Bent Pyramid</a:t>
            </a:r>
          </a:p>
        </p:txBody>
      </p:sp>
      <p:sp>
        <p:nvSpPr>
          <p:cNvPr id="15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58" name="Snefru's_Bent_Pyramid_in_Dahshur.jpg" descr="Snefru's_Bent_Pyramid_in_Dahshu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0083" y="2567312"/>
            <a:ext cx="8444634" cy="6333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ncient Kamak Temple Are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rPr dirty="0"/>
              <a:t>Ancient Ka</a:t>
            </a:r>
            <a:r>
              <a:rPr lang="en-US" dirty="0"/>
              <a:t>rn</a:t>
            </a:r>
            <a:r>
              <a:rPr dirty="0"/>
              <a:t>ak Temple Area</a:t>
            </a:r>
          </a:p>
        </p:txBody>
      </p:sp>
      <p:sp>
        <p:nvSpPr>
          <p:cNvPr id="16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2" name="1233.jpg" descr="12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4609" y="2590800"/>
            <a:ext cx="10675582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ncient Karnak Te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Ancient Karnak Temple</a:t>
            </a:r>
          </a:p>
        </p:txBody>
      </p:sp>
      <p:sp>
        <p:nvSpPr>
          <p:cNvPr id="16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66" name="1287236034_Karnak.jpg" descr="1287236034_Karna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1320" y="2590740"/>
            <a:ext cx="8382160" cy="628662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A trapezoid is a 4-sided flat shape with straight sides that has only one pair of parallel sides."/>
          <p:cNvSpPr txBox="1"/>
          <p:nvPr/>
        </p:nvSpPr>
        <p:spPr>
          <a:xfrm>
            <a:off x="2709217" y="2063749"/>
            <a:ext cx="7586366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ts val="3300"/>
              </a:lnSpc>
              <a:defRPr sz="1600" b="0">
                <a:latin typeface="Times"/>
                <a:ea typeface="Times"/>
                <a:cs typeface="Times"/>
                <a:sym typeface="Times"/>
              </a:defRPr>
            </a:pPr>
            <a:r>
              <a:t>A </a:t>
            </a:r>
            <a:r>
              <a:rPr b="1" i="1"/>
              <a:t>trapezoid</a:t>
            </a:r>
            <a:r>
              <a:t> is a 4-sided flat shape with straight sides that has only one pair of parallel sides.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eometric Shap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Geometric Shapes</a:t>
            </a:r>
          </a:p>
        </p:txBody>
      </p:sp>
      <p:sp>
        <p:nvSpPr>
          <p:cNvPr id="123" name="Cylinder…"/>
          <p:cNvSpPr txBox="1"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r>
              <a:rPr dirty="0"/>
              <a:t>Cylinder</a:t>
            </a:r>
          </a:p>
          <a:p>
            <a:r>
              <a:rPr dirty="0"/>
              <a:t>Obelisk</a:t>
            </a:r>
          </a:p>
          <a:p>
            <a:r>
              <a:rPr dirty="0"/>
              <a:t>Pyramid</a:t>
            </a:r>
          </a:p>
          <a:p>
            <a:r>
              <a:rPr dirty="0"/>
              <a:t>Rectangle</a:t>
            </a:r>
          </a:p>
          <a:p>
            <a:r>
              <a:rPr dirty="0"/>
              <a:t>Square</a:t>
            </a:r>
          </a:p>
          <a:p>
            <a:r>
              <a:rPr dirty="0"/>
              <a:t>Trapezoid</a:t>
            </a:r>
          </a:p>
        </p:txBody>
      </p:sp>
      <p:pic>
        <p:nvPicPr>
          <p:cNvPr id="124" name="2089_-_Square-512.png" descr="2089_-_Square-5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6528" y="6827440"/>
            <a:ext cx="942728" cy="94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rec_prism01.gif" descr="rec_prism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8618" y="5764609"/>
            <a:ext cx="2973806" cy="94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1200px-Trapezoid.svg.png" descr="1200px-Trapezoid.svg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04005" y="8003433"/>
            <a:ext cx="2443999" cy="1439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1200px-Pyramid.svg.png" descr="1200px-Pyramid.svg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46871" y="4734007"/>
            <a:ext cx="1250661" cy="948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egyptian obeliskw.jpg193275ed-c709-488a-8139-1372a4880996Larger.jpg" descr="egyptian obeliskw.jpg193275ed-c709-488a-8139-1372a4880996Larger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866528" y="3745979"/>
            <a:ext cx="942728" cy="9427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220px-Cylinder_geometry.svg.png" descr="220px-Cylinder_geometry.svg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245566" y="2407873"/>
            <a:ext cx="556199" cy="1097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Ancient Kamak Te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Ancient Ka</a:t>
            </a:r>
            <a:r>
              <a:rPr lang="en-US" dirty="0"/>
              <a:t>rn</a:t>
            </a:r>
            <a:r>
              <a:rPr dirty="0"/>
              <a:t>ak Temple</a:t>
            </a:r>
          </a:p>
        </p:txBody>
      </p:sp>
      <p:sp>
        <p:nvSpPr>
          <p:cNvPr id="17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71" name="images.jpg" descr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83209" y="9212758"/>
            <a:ext cx="3822701" cy="2120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avenue_of_rams.jpg" descr="avenue_of_ram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5862" y="2584197"/>
            <a:ext cx="10573076" cy="6299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90C70-3996-D74A-AA1F-60B500E99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Luxor Temple</a:t>
            </a:r>
            <a:br>
              <a:rPr lang="en-US"/>
            </a:br>
            <a:r>
              <a:rPr lang="en-US" sz="1800"/>
              <a:t>(Also known as Thebes or the “City of a Hundred Gates,” </a:t>
            </a:r>
            <a:br>
              <a:rPr lang="en-US" sz="1800"/>
            </a:br>
            <a:r>
              <a:rPr lang="en-US" sz="1800"/>
              <a:t>Luxor was the capital of Egypt in ancient times.)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AD820-8B91-184D-B95D-E2382A268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83CFB-8A98-DC43-9520-6FC505946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590799"/>
            <a:ext cx="11099800" cy="62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3233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6E475-8D5B-A845-8B79-F803517E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Abu Simbel Temple</a:t>
            </a:r>
            <a:br>
              <a:rPr lang="en-US"/>
            </a:br>
            <a:r>
              <a:rPr lang="en-US" sz="1800"/>
              <a:t>(Great Temple of Ramses - Abu Simbel is a village in Nubia, Upper Egypt, near the border with Sudan.)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B08D-6148-064B-91B6-577D31E003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8FFBB1-552A-8A48-B13F-85EDF09DC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78" y="2571397"/>
            <a:ext cx="9759043" cy="632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698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27C3-E708-F64C-A1D8-F4FD495D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</p:spPr>
        <p:txBody>
          <a:bodyPr>
            <a:normAutofit/>
          </a:bodyPr>
          <a:lstStyle/>
          <a:p>
            <a:r>
              <a:rPr lang="en-US"/>
              <a:t>Temple of Deir al-</a:t>
            </a:r>
            <a:r>
              <a:rPr lang="en-US" err="1"/>
              <a:t>Bahri</a:t>
            </a:r>
            <a:r>
              <a:rPr lang="en-US"/>
              <a:t> </a:t>
            </a:r>
            <a:r>
              <a:rPr lang="en-US" sz="1800"/>
              <a:t>(Valley of the Kings - Queen Hatshepsut's Temple)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FE6D0-15B6-874D-AA36-89AFD0B39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5C3585-79FD-6F4E-BA33-4A754F49F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164" y="2555082"/>
            <a:ext cx="8670471" cy="632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2403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5E6F0-BD89-1A4A-885C-B9C93053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Temple of </a:t>
            </a:r>
            <a:r>
              <a:rPr lang="en-US" err="1"/>
              <a:t>Dendur</a:t>
            </a:r>
            <a:r>
              <a:rPr lang="en-US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5981C-2539-8044-9513-AA7C2DB06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E302E-5E12-AF42-9082-AAE9F74D4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60" y="2501900"/>
            <a:ext cx="860268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9832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92DB-6551-4F44-8EEB-085A315D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The White Chapel</a:t>
            </a:r>
            <a:br>
              <a:rPr lang="en-US"/>
            </a:br>
            <a:r>
              <a:rPr lang="en-US" sz="1800" err="1"/>
              <a:t>Senruset</a:t>
            </a:r>
            <a:r>
              <a:rPr lang="en-US" sz="180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15005-52E4-1948-8BE7-C6EE08386F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ADD556-E0E1-FC4A-AFB4-DE8E190E7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093" y="2568258"/>
            <a:ext cx="8434614" cy="633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765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2E84-4C83-EB40-A6A0-7A7E0091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King </a:t>
            </a:r>
            <a:r>
              <a:rPr lang="en-US" err="1"/>
              <a:t>Tut’s</a:t>
            </a:r>
            <a:r>
              <a:rPr lang="en-US"/>
              <a:t> Tomb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86D9A-7068-984E-B22D-983885C8B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83375-AAB2-8741-B27F-9BC62CA60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76" y="2590800"/>
            <a:ext cx="9435647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6339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DCFFC-3E17-1B40-A48E-D6F17A7DA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King </a:t>
            </a:r>
            <a:r>
              <a:rPr lang="en-US" err="1"/>
              <a:t>Tut’s</a:t>
            </a:r>
            <a:r>
              <a:rPr lang="en-US"/>
              <a:t> Tomb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9BA4C-2AD9-B84C-AA24-4B2107E01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74A8B-09AA-414E-9C51-DD23CFBD9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590800"/>
            <a:ext cx="11183102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8609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0C12-4A2C-A54E-8D82-FAECCF77B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King </a:t>
            </a:r>
            <a:r>
              <a:rPr lang="en-US" err="1"/>
              <a:t>Tut’s</a:t>
            </a:r>
            <a:r>
              <a:rPr lang="en-US"/>
              <a:t> Tomb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05132-F99E-AD49-9DC8-F192B64AA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1CA88-AA99-364F-8809-0E49BFFFC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12" y="2590800"/>
            <a:ext cx="10052176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7844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Ancient Egyptian Ho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r>
              <a:t>Ancient Egyptian Homes</a:t>
            </a:r>
          </a:p>
        </p:txBody>
      </p:sp>
      <p:sp>
        <p:nvSpPr>
          <p:cNvPr id="197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8" name="town-remains.jpg" descr="town-remain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6839" y="2594879"/>
            <a:ext cx="8371122" cy="6278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39115-08E1-8542-A458-C6F0D53A1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4907F-5187-3246-8C6B-831F35886BAD}"/>
              </a:ext>
            </a:extLst>
          </p:cNvPr>
          <p:cNvSpPr txBox="1"/>
          <p:nvPr/>
        </p:nvSpPr>
        <p:spPr>
          <a:xfrm>
            <a:off x="620180" y="2043668"/>
            <a:ext cx="11995271" cy="63812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/>
            <a:r>
              <a:rPr lang="en-US" dirty="0"/>
              <a:t>1.  You will work in groups of 3 – 4 students (your choice).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2.  Each group will select an architectural site or artifact according to the list on </a:t>
            </a:r>
          </a:p>
          <a:p>
            <a:pPr algn="l"/>
            <a:r>
              <a:rPr lang="en-US" dirty="0"/>
              <a:t>     the next slide.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3.  Using the hyperlinks on slide #5 and your textbook, you will research your </a:t>
            </a:r>
          </a:p>
          <a:p>
            <a:pPr algn="l"/>
            <a:r>
              <a:rPr lang="en-US" dirty="0"/>
              <a:t>     chosen site/artifact.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4.  You will be given a worksheet to guide your research/note-taking process.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5.  Materials to be used in constructing your replica site/artifact is up to you.</a:t>
            </a:r>
          </a:p>
          <a:p>
            <a:pPr algn="l"/>
            <a:endParaRPr lang="en-US" dirty="0"/>
          </a:p>
          <a:p>
            <a:pPr marL="457200" indent="-457200" algn="l">
              <a:buAutoNum type="arabicPeriod" startAt="6"/>
            </a:pPr>
            <a:r>
              <a:rPr lang="en-US" dirty="0"/>
              <a:t>You and your group will present your site/artifact to the class.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7.  Final submission of model will include a written explanation about your model.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8.  All structures will be displayed in the classroom and 6</a:t>
            </a:r>
            <a:r>
              <a:rPr lang="en-US" baseline="30000" dirty="0"/>
              <a:t>th</a:t>
            </a:r>
            <a:r>
              <a:rPr lang="en-US" dirty="0"/>
              <a:t> grade hallway.</a:t>
            </a:r>
          </a:p>
        </p:txBody>
      </p:sp>
    </p:spTree>
    <p:extLst>
      <p:ext uri="{BB962C8B-B14F-4D97-AF65-F5344CB8AC3E}">
        <p14:creationId xmlns:p14="http://schemas.microsoft.com/office/powerpoint/2010/main" val="196332470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Ancient Egyptian Ho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r>
              <a:t>Ancient Egyptian Homes</a:t>
            </a:r>
          </a:p>
        </p:txBody>
      </p:sp>
      <p:sp>
        <p:nvSpPr>
          <p:cNvPr id="20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2" name="1280px-Siwa-Homes2009.jpg" descr="1280px-Siwa-Homes20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6363" y="2594522"/>
            <a:ext cx="8372074" cy="6279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Ancient Egyptian Hom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r>
              <a:t>Ancient Egyptian Homes</a:t>
            </a:r>
          </a:p>
        </p:txBody>
      </p:sp>
      <p:sp>
        <p:nvSpPr>
          <p:cNvPr id="205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06" name="Houses.jpg" descr="Hous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4831" y="3308350"/>
            <a:ext cx="4381501" cy="4851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ACODiscoveryTour_Egyptianhousehold_screen_180219_6pmParistime_English_1519043147.jpg" descr="ACODiscoveryTour_Egyptianhousehold_screen_180219_6pmParistime_English_151904314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3949" y="3862882"/>
            <a:ext cx="6653040" cy="37423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ncient Egyptian Public Bat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Ancient Egyptian Public Baths</a:t>
            </a:r>
          </a:p>
        </p:txBody>
      </p:sp>
      <p:sp>
        <p:nvSpPr>
          <p:cNvPr id="21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1" name="00211f5a92cfed6a9c32030422dc2168.jpg" descr="00211f5a92cfed6a9c32030422dc21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638" y="2587978"/>
            <a:ext cx="11066296" cy="6292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Ancient Egyptian Public Bath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t>Ancient Egyptian Public Baths</a:t>
            </a:r>
          </a:p>
        </p:txBody>
      </p:sp>
      <p:sp>
        <p:nvSpPr>
          <p:cNvPr id="214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befc225fadd3be7ead1a8093051bb55a.jpg" descr="befc225fadd3be7ead1a8093051bb55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0572" y="2583213"/>
            <a:ext cx="11103656" cy="62458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Ancient Egyptian Shaduf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r>
              <a:t>Ancient Egyptian Shaduf</a:t>
            </a:r>
          </a:p>
        </p:txBody>
      </p:sp>
      <p:sp>
        <p:nvSpPr>
          <p:cNvPr id="22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3" name="shaduf1.jpg" descr="shaduf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4846" y="2585884"/>
            <a:ext cx="8395108" cy="62963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D25B-9A90-B849-B2AF-AC21BEFA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Sahduf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4E19A-13E0-AF4A-8A76-F95C14CC1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E5DE10-7264-9F42-960D-A3B7FDAFB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307" y="2590800"/>
            <a:ext cx="4570186" cy="64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9753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ncient Egyptian Boa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Ancient Egyptian Boat</a:t>
            </a:r>
          </a:p>
        </p:txBody>
      </p:sp>
      <p:sp>
        <p:nvSpPr>
          <p:cNvPr id="226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7" name="fcd91fef58aeacf12c2ae8429ffe3af3.jpg" descr="fcd91fef58aeacf12c2ae8429ffe3af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972" y="2617682"/>
            <a:ext cx="11130856" cy="6261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ncient Egyptian Boa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Ancient Egyptian Boat</a:t>
            </a:r>
          </a:p>
        </p:txBody>
      </p:sp>
      <p:sp>
        <p:nvSpPr>
          <p:cNvPr id="230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1" name="3-reed-boat-model-1000x667.jpg" descr="3-reed-boat-model-1000x6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2112" y="2592288"/>
            <a:ext cx="9420576" cy="6283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0C55C-74AD-C84F-9BE8-54712FE9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Architectural Sites and Artifacts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1F537-BFC2-8747-AE2D-7059442B9254}"/>
              </a:ext>
            </a:extLst>
          </p:cNvPr>
          <p:cNvSpPr txBox="1"/>
          <p:nvPr/>
        </p:nvSpPr>
        <p:spPr>
          <a:xfrm>
            <a:off x="952500" y="3307681"/>
            <a:ext cx="4201471" cy="50270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Architectural Sites: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Pyramids at Giza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lang="en-US" dirty="0"/>
              <a:t>Sphinx 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Abu Simbel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lang="en-US" dirty="0"/>
              <a:t>Temple of Deir El </a:t>
            </a:r>
            <a:r>
              <a:rPr lang="en-US" dirty="0" err="1"/>
              <a:t>Bahari</a:t>
            </a:r>
            <a:r>
              <a:rPr lang="en-US" dirty="0"/>
              <a:t> 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The White </a:t>
            </a:r>
            <a:r>
              <a:rPr lang="en-US" dirty="0"/>
              <a:t>C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hapel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lang="en-US" dirty="0"/>
              <a:t>Temple at Karnak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King </a:t>
            </a:r>
            <a:r>
              <a:rPr lang="en-US" dirty="0" err="1"/>
              <a:t>Tut’s</a:t>
            </a:r>
            <a:r>
              <a:rPr lang="en-US" dirty="0"/>
              <a:t> Tomb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Luxor Temple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lang="en-US" dirty="0"/>
              <a:t>Step Pyramid of Djoser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Temple of </a:t>
            </a:r>
            <a:r>
              <a:rPr kumimoji="0" lang="en-US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Dendur</a:t>
            </a:r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2" indent="-457200" algn="l">
              <a:buFont typeface="+mj-lt"/>
              <a:buAutoNum type="arabicPeriod"/>
            </a:pPr>
            <a:r>
              <a:rPr lang="en-US" dirty="0"/>
              <a:t>Obelisk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Egyptian 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4617AF-53DF-304C-A0DD-52DB54922D1D}"/>
              </a:ext>
            </a:extLst>
          </p:cNvPr>
          <p:cNvSpPr txBox="1"/>
          <p:nvPr/>
        </p:nvSpPr>
        <p:spPr>
          <a:xfrm>
            <a:off x="7119522" y="3307681"/>
            <a:ext cx="2781211" cy="20723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/>
              <a:t>Artifacts: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Egyptian Baths</a:t>
            </a:r>
          </a:p>
          <a:p>
            <a:pPr marL="457200" lvl="2" indent="-457200" algn="l">
              <a:buFont typeface="+mj-lt"/>
              <a:buAutoNum type="arabicPeriod"/>
            </a:pPr>
            <a:r>
              <a:rPr lang="en-US" dirty="0" err="1"/>
              <a:t>Shaduf</a:t>
            </a:r>
            <a:endParaRPr lang="en-US" dirty="0"/>
          </a:p>
          <a:p>
            <a:pPr marL="457200" lvl="2" indent="-457200" algn="l">
              <a:buFont typeface="+mj-lt"/>
              <a:buAutoNum type="arabicPeriod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Egyptian Boat</a:t>
            </a:r>
          </a:p>
          <a:p>
            <a:pPr lvl="2" indent="0" algn="l"/>
            <a:endParaRPr kumimoji="0" lang="en-US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744081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78F6-93DE-FD45-A88E-694F87C3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Research Sites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C778C-AC49-7844-88ED-A6FABD8568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10 Ancient Egyptian Monuments</a:t>
            </a:r>
            <a:endParaRPr lang="en-US" dirty="0"/>
          </a:p>
          <a:p>
            <a:r>
              <a:rPr lang="en-US" dirty="0">
                <a:hlinkClick r:id="rId3"/>
              </a:rPr>
              <a:t>Color Me Egypt</a:t>
            </a:r>
            <a:endParaRPr lang="en-US" dirty="0"/>
          </a:p>
          <a:p>
            <a:r>
              <a:rPr lang="en-US" dirty="0">
                <a:hlinkClick r:id="rId4"/>
              </a:rPr>
              <a:t>Ancient Egypt Antiquities</a:t>
            </a:r>
            <a:endParaRPr lang="en-US" dirty="0"/>
          </a:p>
          <a:p>
            <a:r>
              <a:rPr lang="en-US" dirty="0">
                <a:hlinkClick r:id="rId5"/>
              </a:rPr>
              <a:t>Ancient Egypt Online</a:t>
            </a:r>
            <a:endParaRPr lang="en-US" dirty="0"/>
          </a:p>
          <a:p>
            <a:r>
              <a:rPr lang="en-US" dirty="0">
                <a:hlinkClick r:id="rId6"/>
              </a:rPr>
              <a:t>Monuments in Egypt</a:t>
            </a:r>
            <a:endParaRPr lang="en-US" dirty="0"/>
          </a:p>
          <a:p>
            <a:r>
              <a:rPr lang="en-US" dirty="0">
                <a:hlinkClick r:id="rId7"/>
              </a:rPr>
              <a:t>Canadian Museum of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821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reat Pyramid of Giz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Great Pyramid of Giza</a:t>
            </a:r>
          </a:p>
        </p:txBody>
      </p:sp>
      <p:sp>
        <p:nvSpPr>
          <p:cNvPr id="132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33" name="great-pyramid-of-giza_1.jpg" descr="great-pyramid-of-giza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7223" y="2565167"/>
            <a:ext cx="8450354" cy="6337766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A pyramid is a large structure with four sides that usually slope upward and meet at a point. The base of a pyramid is a square,…"/>
          <p:cNvSpPr txBox="1"/>
          <p:nvPr/>
        </p:nvSpPr>
        <p:spPr>
          <a:xfrm>
            <a:off x="1254373" y="1893232"/>
            <a:ext cx="1057981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 b="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A </a:t>
            </a:r>
            <a:r>
              <a:rPr b="1" i="1" dirty="0"/>
              <a:t>pyramid</a:t>
            </a:r>
            <a:r>
              <a:rPr dirty="0"/>
              <a:t> is a large structure with four sides that usually slope upward and meet at a point. The base of a </a:t>
            </a:r>
            <a:r>
              <a:rPr i="1" dirty="0"/>
              <a:t>pyramid</a:t>
            </a:r>
            <a:r>
              <a:rPr dirty="0"/>
              <a:t> is a square, </a:t>
            </a:r>
          </a:p>
          <a:p>
            <a:pPr algn="l" defTabSz="457200">
              <a:defRPr sz="1600" b="0">
                <a:latin typeface="Times"/>
                <a:ea typeface="Times"/>
                <a:cs typeface="Times"/>
                <a:sym typeface="Times"/>
              </a:defRPr>
            </a:pPr>
            <a:r>
              <a:rPr dirty="0"/>
              <a:t>and the sides are usually triangles.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38394-06E2-4E46-8031-94B0CA21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Pyramids of Giza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9DE05-FBA2-C54E-B82A-E0C6ACF33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44E08-07C1-F34E-9311-10EBDE42B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2590800"/>
            <a:ext cx="11099800" cy="625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7587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yramids of Giz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Pyramids of Giza</a:t>
            </a:r>
          </a:p>
        </p:txBody>
      </p:sp>
      <p:sp>
        <p:nvSpPr>
          <p:cNvPr id="149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50" name="Giza1.jpg" descr="Giza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268" y="2577033"/>
            <a:ext cx="10886264" cy="63140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yramid of Giza and the Sphin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r>
              <a:rPr dirty="0"/>
              <a:t>Pyramid of Giza and the Sphinx</a:t>
            </a:r>
          </a:p>
        </p:txBody>
      </p:sp>
      <p:sp>
        <p:nvSpPr>
          <p:cNvPr id="141" name="Body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42" name="screw_the_average_cairo_pyramids_giza_sphinx_great_pyramid.jpg" descr="screw_the_average_cairo_pyramids_giza_sphinx_great_pyrami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9317" y="2607664"/>
            <a:ext cx="11106166" cy="6252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475</Words>
  <Application>Microsoft Macintosh PowerPoint</Application>
  <PresentationFormat>Custom</PresentationFormat>
  <Paragraphs>92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Helvetica Light</vt:lpstr>
      <vt:lpstr>Helvetica Neue</vt:lpstr>
      <vt:lpstr>Helvetica Neue Light</vt:lpstr>
      <vt:lpstr>Helvetica Neue Medium</vt:lpstr>
      <vt:lpstr>Helvetica Neue Thin</vt:lpstr>
      <vt:lpstr>Times</vt:lpstr>
      <vt:lpstr>White</vt:lpstr>
      <vt:lpstr>PowerPoint Presentation</vt:lpstr>
      <vt:lpstr>Geometric Shapes</vt:lpstr>
      <vt:lpstr>Assignment</vt:lpstr>
      <vt:lpstr>Architectural Sites and Artifacts</vt:lpstr>
      <vt:lpstr>Internet Research Sites</vt:lpstr>
      <vt:lpstr>Great Pyramid of Giza</vt:lpstr>
      <vt:lpstr>Pyramids of Giza</vt:lpstr>
      <vt:lpstr>Pyramids of Giza</vt:lpstr>
      <vt:lpstr>Pyramid of Giza and the Sphinx</vt:lpstr>
      <vt:lpstr>The Sphinx</vt:lpstr>
      <vt:lpstr>Trapezoids and Cylinders</vt:lpstr>
      <vt:lpstr>Cylinder</vt:lpstr>
      <vt:lpstr>Cylinder</vt:lpstr>
      <vt:lpstr>Obelisk</vt:lpstr>
      <vt:lpstr>Obelisk</vt:lpstr>
      <vt:lpstr>Step Pyramid of Djoser </vt:lpstr>
      <vt:lpstr>Ancient Bent Pyramid</vt:lpstr>
      <vt:lpstr>Ancient Karnak Temple Area</vt:lpstr>
      <vt:lpstr>Ancient Karnak Temple</vt:lpstr>
      <vt:lpstr>Ancient Karnak Temple</vt:lpstr>
      <vt:lpstr>Luxor Temple (Also known as Thebes or the “City of a Hundred Gates,”  Luxor was the capital of Egypt in ancient times.)</vt:lpstr>
      <vt:lpstr>Abu Simbel Temple (Great Temple of Ramses - Abu Simbel is a village in Nubia, Upper Egypt, near the border with Sudan.)</vt:lpstr>
      <vt:lpstr>Temple of Deir al-Bahri (Valley of the Kings - Queen Hatshepsut's Temple)</vt:lpstr>
      <vt:lpstr>Temple of Dendur </vt:lpstr>
      <vt:lpstr>The White Chapel Senruset </vt:lpstr>
      <vt:lpstr>King Tut’s Tomb</vt:lpstr>
      <vt:lpstr>King Tut’s Tomb</vt:lpstr>
      <vt:lpstr>King Tut’s Tomb</vt:lpstr>
      <vt:lpstr>Ancient Egyptian Homes</vt:lpstr>
      <vt:lpstr>Ancient Egyptian Homes</vt:lpstr>
      <vt:lpstr>Ancient Egyptian Homes</vt:lpstr>
      <vt:lpstr>Ancient Egyptian Public Baths</vt:lpstr>
      <vt:lpstr>Ancient Egyptian Public Baths</vt:lpstr>
      <vt:lpstr>Ancient Egyptian Shaduf</vt:lpstr>
      <vt:lpstr>Sahduf</vt:lpstr>
      <vt:lpstr>Ancient Egyptian Boat</vt:lpstr>
      <vt:lpstr>Ancient Egyptian Boat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Eileen Weisslinger</cp:lastModifiedBy>
  <cp:revision>15</cp:revision>
  <dcterms:modified xsi:type="dcterms:W3CDTF">2019-03-18T14:42:33Z</dcterms:modified>
</cp:coreProperties>
</file>